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3"/>
  </p:notesMasterIdLst>
  <p:sldIdLst>
    <p:sldId id="2184" r:id="rId5"/>
    <p:sldId id="2099" r:id="rId6"/>
    <p:sldId id="2101" r:id="rId7"/>
    <p:sldId id="2186" r:id="rId8"/>
    <p:sldId id="2097" r:id="rId9"/>
    <p:sldId id="2098" r:id="rId10"/>
    <p:sldId id="2188" r:id="rId11"/>
    <p:sldId id="2187" r:id="rId12"/>
    <p:sldId id="2102" r:id="rId13"/>
    <p:sldId id="2104" r:id="rId14"/>
    <p:sldId id="2103" r:id="rId15"/>
    <p:sldId id="2105" r:id="rId16"/>
    <p:sldId id="2106" r:id="rId17"/>
    <p:sldId id="2182" r:id="rId18"/>
    <p:sldId id="2107" r:id="rId19"/>
    <p:sldId id="2108" r:id="rId20"/>
    <p:sldId id="2109" r:id="rId21"/>
    <p:sldId id="2110" r:id="rId22"/>
    <p:sldId id="2111" r:id="rId23"/>
    <p:sldId id="2112" r:id="rId24"/>
    <p:sldId id="2135" r:id="rId25"/>
    <p:sldId id="2113" r:id="rId26"/>
    <p:sldId id="2122" r:id="rId27"/>
    <p:sldId id="2114" r:id="rId28"/>
    <p:sldId id="2115" r:id="rId29"/>
    <p:sldId id="2116" r:id="rId30"/>
    <p:sldId id="2118" r:id="rId31"/>
    <p:sldId id="2119" r:id="rId32"/>
    <p:sldId id="2121" r:id="rId33"/>
    <p:sldId id="2120" r:id="rId34"/>
    <p:sldId id="2123" r:id="rId35"/>
    <p:sldId id="2125" r:id="rId36"/>
    <p:sldId id="2126" r:id="rId37"/>
    <p:sldId id="2124" r:id="rId38"/>
    <p:sldId id="2127" r:id="rId39"/>
    <p:sldId id="2128" r:id="rId40"/>
    <p:sldId id="2132" r:id="rId41"/>
    <p:sldId id="2133" r:id="rId42"/>
    <p:sldId id="2134" r:id="rId43"/>
    <p:sldId id="2136" r:id="rId44"/>
    <p:sldId id="2137" r:id="rId45"/>
    <p:sldId id="2138" r:id="rId46"/>
    <p:sldId id="2139" r:id="rId47"/>
    <p:sldId id="2140" r:id="rId48"/>
    <p:sldId id="2141" r:id="rId49"/>
    <p:sldId id="2142" r:id="rId50"/>
    <p:sldId id="2143" r:id="rId51"/>
    <p:sldId id="2144" r:id="rId52"/>
    <p:sldId id="2145" r:id="rId53"/>
    <p:sldId id="2146" r:id="rId54"/>
    <p:sldId id="2149" r:id="rId55"/>
    <p:sldId id="2153" r:id="rId56"/>
    <p:sldId id="2152" r:id="rId57"/>
    <p:sldId id="2159" r:id="rId58"/>
    <p:sldId id="2154" r:id="rId59"/>
    <p:sldId id="2155" r:id="rId60"/>
    <p:sldId id="2156" r:id="rId61"/>
    <p:sldId id="2157" r:id="rId62"/>
    <p:sldId id="2160" r:id="rId63"/>
    <p:sldId id="2158" r:id="rId64"/>
    <p:sldId id="2150" r:id="rId65"/>
    <p:sldId id="2161" r:id="rId66"/>
    <p:sldId id="2162" r:id="rId67"/>
    <p:sldId id="2164" r:id="rId68"/>
    <p:sldId id="2165" r:id="rId69"/>
    <p:sldId id="2170" r:id="rId70"/>
    <p:sldId id="2171" r:id="rId71"/>
    <p:sldId id="2172" r:id="rId72"/>
    <p:sldId id="2173" r:id="rId73"/>
    <p:sldId id="2174" r:id="rId74"/>
    <p:sldId id="2179" r:id="rId75"/>
    <p:sldId id="2180" r:id="rId76"/>
    <p:sldId id="2181" r:id="rId77"/>
    <p:sldId id="2166" r:id="rId78"/>
    <p:sldId id="2167" r:id="rId79"/>
    <p:sldId id="2175" r:id="rId80"/>
    <p:sldId id="2169" r:id="rId81"/>
    <p:sldId id="2189" r:id="rId82"/>
    <p:sldId id="2130" r:id="rId83"/>
    <p:sldId id="2129" r:id="rId84"/>
    <p:sldId id="2131" r:id="rId85"/>
    <p:sldId id="2147" r:id="rId86"/>
    <p:sldId id="2148" r:id="rId87"/>
    <p:sldId id="2151" r:id="rId88"/>
    <p:sldId id="2168" r:id="rId89"/>
    <p:sldId id="2176" r:id="rId90"/>
    <p:sldId id="2178" r:id="rId91"/>
    <p:sldId id="2177"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FF1E7-64DC-4354-B812-20EBAB9EA7D0}" v="39" dt="2025-10-27T09:43:15.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72" d="100"/>
          <a:sy n="172" d="100"/>
        </p:scale>
        <p:origin x="3192" y="3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ar Dragojevic" userId="a6243535b58c0d2e" providerId="LiveId" clId="{ED7E4E09-093B-41F7-9DEE-0BD5A678A08C}"/>
    <pc:docChg chg="undo custSel addSld delSld modSld sldOrd">
      <pc:chgData name="Aleksandar Dragojevic" userId="a6243535b58c0d2e" providerId="LiveId" clId="{ED7E4E09-093B-41F7-9DEE-0BD5A678A08C}" dt="2025-10-27T09:43:17.438" v="728" actId="6549"/>
      <pc:docMkLst>
        <pc:docMk/>
      </pc:docMkLst>
      <pc:sldChg chg="ord">
        <pc:chgData name="Aleksandar Dragojevic" userId="a6243535b58c0d2e" providerId="LiveId" clId="{ED7E4E09-093B-41F7-9DEE-0BD5A678A08C}" dt="2025-10-26T10:19:05.392" v="5"/>
        <pc:sldMkLst>
          <pc:docMk/>
          <pc:sldMk cId="459011577" sldId="2097"/>
        </pc:sldMkLst>
      </pc:sldChg>
      <pc:sldChg chg="modSp mod ord">
        <pc:chgData name="Aleksandar Dragojevic" userId="a6243535b58c0d2e" providerId="LiveId" clId="{ED7E4E09-093B-41F7-9DEE-0BD5A678A08C}" dt="2025-10-26T10:42:36.134" v="433" actId="20577"/>
        <pc:sldMkLst>
          <pc:docMk/>
          <pc:sldMk cId="1385546860" sldId="2098"/>
        </pc:sldMkLst>
        <pc:spChg chg="mod">
          <ac:chgData name="Aleksandar Dragojevic" userId="a6243535b58c0d2e" providerId="LiveId" clId="{ED7E4E09-093B-41F7-9DEE-0BD5A678A08C}" dt="2025-10-26T10:42:36.134" v="433" actId="20577"/>
          <ac:spMkLst>
            <pc:docMk/>
            <pc:sldMk cId="1385546860" sldId="2098"/>
            <ac:spMk id="2" creationId="{4ED46D93-E67A-4B10-813D-FAC7C01E1F37}"/>
          </ac:spMkLst>
        </pc:spChg>
      </pc:sldChg>
      <pc:sldChg chg="ord">
        <pc:chgData name="Aleksandar Dragojevic" userId="a6243535b58c0d2e" providerId="LiveId" clId="{ED7E4E09-093B-41F7-9DEE-0BD5A678A08C}" dt="2025-10-26T10:18:58.660" v="1"/>
        <pc:sldMkLst>
          <pc:docMk/>
          <pc:sldMk cId="1936890408" sldId="2099"/>
        </pc:sldMkLst>
      </pc:sldChg>
      <pc:sldChg chg="ord">
        <pc:chgData name="Aleksandar Dragojevic" userId="a6243535b58c0d2e" providerId="LiveId" clId="{ED7E4E09-093B-41F7-9DEE-0BD5A678A08C}" dt="2025-10-26T10:19:01.819" v="3"/>
        <pc:sldMkLst>
          <pc:docMk/>
          <pc:sldMk cId="4222631170" sldId="2101"/>
        </pc:sldMkLst>
      </pc:sldChg>
      <pc:sldChg chg="modSp mod">
        <pc:chgData name="Aleksandar Dragojevic" userId="a6243535b58c0d2e" providerId="LiveId" clId="{ED7E4E09-093B-41F7-9DEE-0BD5A678A08C}" dt="2025-10-26T10:36:52.785" v="105" actId="20577"/>
        <pc:sldMkLst>
          <pc:docMk/>
          <pc:sldMk cId="3370208080" sldId="2107"/>
        </pc:sldMkLst>
        <pc:spChg chg="mod">
          <ac:chgData name="Aleksandar Dragojevic" userId="a6243535b58c0d2e" providerId="LiveId" clId="{ED7E4E09-093B-41F7-9DEE-0BD5A678A08C}" dt="2025-10-26T10:36:52.785" v="105" actId="20577"/>
          <ac:spMkLst>
            <pc:docMk/>
            <pc:sldMk cId="3370208080" sldId="2107"/>
            <ac:spMk id="2" creationId="{4ED46D93-E67A-4B10-813D-FAC7C01E1F37}"/>
          </ac:spMkLst>
        </pc:spChg>
      </pc:sldChg>
      <pc:sldChg chg="ord">
        <pc:chgData name="Aleksandar Dragojevic" userId="a6243535b58c0d2e" providerId="LiveId" clId="{ED7E4E09-093B-41F7-9DEE-0BD5A678A08C}" dt="2025-10-26T11:41:57.215" v="545"/>
        <pc:sldMkLst>
          <pc:docMk/>
          <pc:sldMk cId="3841223382" sldId="2120"/>
        </pc:sldMkLst>
      </pc:sldChg>
      <pc:sldChg chg="modSp mod">
        <pc:chgData name="Aleksandar Dragojevic" userId="a6243535b58c0d2e" providerId="LiveId" clId="{ED7E4E09-093B-41F7-9DEE-0BD5A678A08C}" dt="2025-10-26T11:41:42.203" v="542" actId="6549"/>
        <pc:sldMkLst>
          <pc:docMk/>
          <pc:sldMk cId="2283135712" sldId="2126"/>
        </pc:sldMkLst>
        <pc:spChg chg="mod">
          <ac:chgData name="Aleksandar Dragojevic" userId="a6243535b58c0d2e" providerId="LiveId" clId="{ED7E4E09-093B-41F7-9DEE-0BD5A678A08C}" dt="2025-10-26T11:41:42.203" v="542" actId="6549"/>
          <ac:spMkLst>
            <pc:docMk/>
            <pc:sldMk cId="2283135712" sldId="2126"/>
            <ac:spMk id="17" creationId="{00000000-0000-0000-0000-000000000000}"/>
          </ac:spMkLst>
        </pc:spChg>
      </pc:sldChg>
      <pc:sldChg chg="modSp mod">
        <pc:chgData name="Aleksandar Dragojevic" userId="a6243535b58c0d2e" providerId="LiveId" clId="{ED7E4E09-093B-41F7-9DEE-0BD5A678A08C}" dt="2025-10-26T11:43:54.958" v="558" actId="20577"/>
        <pc:sldMkLst>
          <pc:docMk/>
          <pc:sldMk cId="1678767743" sldId="2128"/>
        </pc:sldMkLst>
        <pc:spChg chg="mod">
          <ac:chgData name="Aleksandar Dragojevic" userId="a6243535b58c0d2e" providerId="LiveId" clId="{ED7E4E09-093B-41F7-9DEE-0BD5A678A08C}" dt="2025-10-26T11:43:54.958" v="558" actId="20577"/>
          <ac:spMkLst>
            <pc:docMk/>
            <pc:sldMk cId="1678767743" sldId="2128"/>
            <ac:spMk id="4" creationId="{631D9743-E034-4D6C-A49D-EC4C398B64FD}"/>
          </ac:spMkLst>
        </pc:spChg>
      </pc:sldChg>
      <pc:sldChg chg="modSp mod">
        <pc:chgData name="Aleksandar Dragojevic" userId="a6243535b58c0d2e" providerId="LiveId" clId="{ED7E4E09-093B-41F7-9DEE-0BD5A678A08C}" dt="2025-10-26T10:55:12.298" v="481" actId="6549"/>
        <pc:sldMkLst>
          <pc:docMk/>
          <pc:sldMk cId="1786162398" sldId="2184"/>
        </pc:sldMkLst>
        <pc:spChg chg="mod">
          <ac:chgData name="Aleksandar Dragojevic" userId="a6243535b58c0d2e" providerId="LiveId" clId="{ED7E4E09-093B-41F7-9DEE-0BD5A678A08C}" dt="2025-10-26T10:55:12.298" v="481" actId="6549"/>
          <ac:spMkLst>
            <pc:docMk/>
            <pc:sldMk cId="1786162398" sldId="2184"/>
            <ac:spMk id="9" creationId="{60C7AF72-64AC-41A8-BDA3-BF90273BF5D3}"/>
          </ac:spMkLst>
        </pc:spChg>
      </pc:sldChg>
      <pc:sldChg chg="delSp modSp del mod">
        <pc:chgData name="Aleksandar Dragojevic" userId="a6243535b58c0d2e" providerId="LiveId" clId="{ED7E4E09-093B-41F7-9DEE-0BD5A678A08C}" dt="2025-10-26T11:41:48.582" v="543" actId="47"/>
        <pc:sldMkLst>
          <pc:docMk/>
          <pc:sldMk cId="2462051526" sldId="2185"/>
        </pc:sldMkLst>
        <pc:spChg chg="mod">
          <ac:chgData name="Aleksandar Dragojevic" userId="a6243535b58c0d2e" providerId="LiveId" clId="{ED7E4E09-093B-41F7-9DEE-0BD5A678A08C}" dt="2025-10-26T10:39:58.980" v="182" actId="948"/>
          <ac:spMkLst>
            <pc:docMk/>
            <pc:sldMk cId="2462051526" sldId="2185"/>
            <ac:spMk id="2" creationId="{4ED46D93-E67A-4B10-813D-FAC7C01E1F37}"/>
          </ac:spMkLst>
        </pc:spChg>
        <pc:spChg chg="del mod">
          <ac:chgData name="Aleksandar Dragojevic" userId="a6243535b58c0d2e" providerId="LiveId" clId="{ED7E4E09-093B-41F7-9DEE-0BD5A678A08C}" dt="2025-10-26T10:38:28.443" v="111"/>
          <ac:spMkLst>
            <pc:docMk/>
            <pc:sldMk cId="2462051526" sldId="2185"/>
            <ac:spMk id="3" creationId="{20BC53E0-62C3-4DC3-AB18-5F498A270213}"/>
          </ac:spMkLst>
        </pc:spChg>
      </pc:sldChg>
      <pc:sldChg chg="addSp delSp modSp new mod modClrScheme chgLayout">
        <pc:chgData name="Aleksandar Dragojevic" userId="a6243535b58c0d2e" providerId="LiveId" clId="{ED7E4E09-093B-41F7-9DEE-0BD5A678A08C}" dt="2025-10-26T10:32:12.441" v="72" actId="20577"/>
        <pc:sldMkLst>
          <pc:docMk/>
          <pc:sldMk cId="353126079" sldId="2186"/>
        </pc:sldMkLst>
        <pc:spChg chg="del">
          <ac:chgData name="Aleksandar Dragojevic" userId="a6243535b58c0d2e" providerId="LiveId" clId="{ED7E4E09-093B-41F7-9DEE-0BD5A678A08C}" dt="2025-10-26T10:21:33.296" v="10" actId="478"/>
          <ac:spMkLst>
            <pc:docMk/>
            <pc:sldMk cId="353126079" sldId="2186"/>
            <ac:spMk id="2" creationId="{281E4B75-2BDC-5C2E-A440-81AA5BCE2D66}"/>
          </ac:spMkLst>
        </pc:spChg>
        <pc:spChg chg="del">
          <ac:chgData name="Aleksandar Dragojevic" userId="a6243535b58c0d2e" providerId="LiveId" clId="{ED7E4E09-093B-41F7-9DEE-0BD5A678A08C}" dt="2025-10-26T10:21:30.933" v="9" actId="478"/>
          <ac:spMkLst>
            <pc:docMk/>
            <pc:sldMk cId="353126079" sldId="2186"/>
            <ac:spMk id="3" creationId="{02F2B8C5-31E0-110D-0104-58021B3EF4BA}"/>
          </ac:spMkLst>
        </pc:spChg>
        <pc:spChg chg="add mod">
          <ac:chgData name="Aleksandar Dragojevic" userId="a6243535b58c0d2e" providerId="LiveId" clId="{ED7E4E09-093B-41F7-9DEE-0BD5A678A08C}" dt="2025-10-26T10:31:45.954" v="42"/>
          <ac:spMkLst>
            <pc:docMk/>
            <pc:sldMk cId="353126079" sldId="2186"/>
            <ac:spMk id="15" creationId="{FE2A9499-E4EF-65CF-CAEB-23CE9CFB433E}"/>
          </ac:spMkLst>
        </pc:spChg>
        <pc:spChg chg="add mod">
          <ac:chgData name="Aleksandar Dragojevic" userId="a6243535b58c0d2e" providerId="LiveId" clId="{ED7E4E09-093B-41F7-9DEE-0BD5A678A08C}" dt="2025-10-26T10:32:12.441" v="72" actId="20577"/>
          <ac:spMkLst>
            <pc:docMk/>
            <pc:sldMk cId="353126079" sldId="2186"/>
            <ac:spMk id="16" creationId="{EBDB8798-F251-372D-5211-717DF45346B9}"/>
          </ac:spMkLst>
        </pc:spChg>
        <pc:graphicFrameChg chg="add mod">
          <ac:chgData name="Aleksandar Dragojevic" userId="a6243535b58c0d2e" providerId="LiveId" clId="{ED7E4E09-093B-41F7-9DEE-0BD5A678A08C}" dt="2025-10-26T10:31:09.319" v="39"/>
          <ac:graphicFrameMkLst>
            <pc:docMk/>
            <pc:sldMk cId="353126079" sldId="2186"/>
            <ac:graphicFrameMk id="14" creationId="{2A498504-2365-842E-02AF-82D034B0ED41}"/>
          </ac:graphicFrameMkLst>
        </pc:graphicFrameChg>
        <pc:picChg chg="add del mod">
          <ac:chgData name="Aleksandar Dragojevic" userId="a6243535b58c0d2e" providerId="LiveId" clId="{ED7E4E09-093B-41F7-9DEE-0BD5A678A08C}" dt="2025-10-26T10:23:21.862" v="16" actId="478"/>
          <ac:picMkLst>
            <pc:docMk/>
            <pc:sldMk cId="353126079" sldId="2186"/>
            <ac:picMk id="5" creationId="{C3FD1DB7-B26E-7F42-F88C-285469E7600E}"/>
          </ac:picMkLst>
        </pc:picChg>
        <pc:picChg chg="add del mod">
          <ac:chgData name="Aleksandar Dragojevic" userId="a6243535b58c0d2e" providerId="LiveId" clId="{ED7E4E09-093B-41F7-9DEE-0BD5A678A08C}" dt="2025-10-26T10:27:40.296" v="20" actId="478"/>
          <ac:picMkLst>
            <pc:docMk/>
            <pc:sldMk cId="353126079" sldId="2186"/>
            <ac:picMk id="7" creationId="{FEB6EA38-7F4D-413C-D681-E7E021D5B482}"/>
          </ac:picMkLst>
        </pc:picChg>
        <pc:picChg chg="add del mod">
          <ac:chgData name="Aleksandar Dragojevic" userId="a6243535b58c0d2e" providerId="LiveId" clId="{ED7E4E09-093B-41F7-9DEE-0BD5A678A08C}" dt="2025-10-26T10:27:52.480" v="24" actId="478"/>
          <ac:picMkLst>
            <pc:docMk/>
            <pc:sldMk cId="353126079" sldId="2186"/>
            <ac:picMk id="9" creationId="{B5713ED2-64C6-7D7B-FE35-1CF174DC65A9}"/>
          </ac:picMkLst>
        </pc:picChg>
        <pc:picChg chg="add del mod">
          <ac:chgData name="Aleksandar Dragojevic" userId="a6243535b58c0d2e" providerId="LiveId" clId="{ED7E4E09-093B-41F7-9DEE-0BD5A678A08C}" dt="2025-10-26T10:28:13.839" v="30" actId="478"/>
          <ac:picMkLst>
            <pc:docMk/>
            <pc:sldMk cId="353126079" sldId="2186"/>
            <ac:picMk id="11" creationId="{A84D3214-AAEA-980A-2B0A-416896283A65}"/>
          </ac:picMkLst>
        </pc:picChg>
        <pc:picChg chg="add mod">
          <ac:chgData name="Aleksandar Dragojevic" userId="a6243535b58c0d2e" providerId="LiveId" clId="{ED7E4E09-093B-41F7-9DEE-0BD5A678A08C}" dt="2025-10-26T10:32:04.462" v="44" actId="26606"/>
          <ac:picMkLst>
            <pc:docMk/>
            <pc:sldMk cId="353126079" sldId="2186"/>
            <ac:picMk id="13" creationId="{8A81ACE8-D61C-C520-B459-08D6F5AFA4A8}"/>
          </ac:picMkLst>
        </pc:picChg>
      </pc:sldChg>
      <pc:sldChg chg="addSp delSp modSp new mod modClrScheme chgLayout">
        <pc:chgData name="Aleksandar Dragojevic" userId="a6243535b58c0d2e" providerId="LiveId" clId="{ED7E4E09-093B-41F7-9DEE-0BD5A678A08C}" dt="2025-10-26T11:03:40.850" v="496" actId="20577"/>
        <pc:sldMkLst>
          <pc:docMk/>
          <pc:sldMk cId="1075499159" sldId="2187"/>
        </pc:sldMkLst>
        <pc:spChg chg="del">
          <ac:chgData name="Aleksandar Dragojevic" userId="a6243535b58c0d2e" providerId="LiveId" clId="{ED7E4E09-093B-41F7-9DEE-0BD5A678A08C}" dt="2025-10-26T11:02:30.346" v="483" actId="478"/>
          <ac:spMkLst>
            <pc:docMk/>
            <pc:sldMk cId="1075499159" sldId="2187"/>
            <ac:spMk id="2" creationId="{AB59F1D3-6E89-21C2-D2D3-982104B02C40}"/>
          </ac:spMkLst>
        </pc:spChg>
        <pc:spChg chg="del">
          <ac:chgData name="Aleksandar Dragojevic" userId="a6243535b58c0d2e" providerId="LiveId" clId="{ED7E4E09-093B-41F7-9DEE-0BD5A678A08C}" dt="2025-10-26T11:02:27.930" v="482" actId="478"/>
          <ac:spMkLst>
            <pc:docMk/>
            <pc:sldMk cId="1075499159" sldId="2187"/>
            <ac:spMk id="3" creationId="{1C1545AC-3BFC-44FD-9947-565D298AAF4F}"/>
          </ac:spMkLst>
        </pc:spChg>
        <pc:spChg chg="add mod">
          <ac:chgData name="Aleksandar Dragojevic" userId="a6243535b58c0d2e" providerId="LiveId" clId="{ED7E4E09-093B-41F7-9DEE-0BD5A678A08C}" dt="2025-10-26T11:03:40.850" v="496" actId="20577"/>
          <ac:spMkLst>
            <pc:docMk/>
            <pc:sldMk cId="1075499159" sldId="2187"/>
            <ac:spMk id="6" creationId="{A051B91A-F667-DF90-C6FF-5E8DA496ADA5}"/>
          </ac:spMkLst>
        </pc:spChg>
        <pc:picChg chg="add mod">
          <ac:chgData name="Aleksandar Dragojevic" userId="a6243535b58c0d2e" providerId="LiveId" clId="{ED7E4E09-093B-41F7-9DEE-0BD5A678A08C}" dt="2025-10-26T11:03:34.027" v="490" actId="26606"/>
          <ac:picMkLst>
            <pc:docMk/>
            <pc:sldMk cId="1075499159" sldId="2187"/>
            <ac:picMk id="5" creationId="{9520E364-B6EE-C663-A718-9CA598E66356}"/>
          </ac:picMkLst>
        </pc:picChg>
      </pc:sldChg>
      <pc:sldChg chg="addSp modSp new del">
        <pc:chgData name="Aleksandar Dragojevic" userId="a6243535b58c0d2e" providerId="LiveId" clId="{ED7E4E09-093B-41F7-9DEE-0BD5A678A08C}" dt="2025-10-26T10:32:16.114" v="73" actId="47"/>
        <pc:sldMkLst>
          <pc:docMk/>
          <pc:sldMk cId="1077736867" sldId="2187"/>
        </pc:sldMkLst>
        <pc:spChg chg="add mod">
          <ac:chgData name="Aleksandar Dragojevic" userId="a6243535b58c0d2e" providerId="LiveId" clId="{ED7E4E09-093B-41F7-9DEE-0BD5A678A08C}" dt="2025-10-26T10:31:39.722" v="41"/>
          <ac:spMkLst>
            <pc:docMk/>
            <pc:sldMk cId="1077736867" sldId="2187"/>
            <ac:spMk id="4" creationId="{A330DB20-D461-A890-17E3-9A966F680DEB}"/>
          </ac:spMkLst>
        </pc:spChg>
      </pc:sldChg>
      <pc:sldChg chg="add del">
        <pc:chgData name="Aleksandar Dragojevic" userId="a6243535b58c0d2e" providerId="LiveId" clId="{ED7E4E09-093B-41F7-9DEE-0BD5A678A08C}" dt="2025-10-26T10:38:09.894" v="107" actId="47"/>
        <pc:sldMkLst>
          <pc:docMk/>
          <pc:sldMk cId="404161770" sldId="2188"/>
        </pc:sldMkLst>
      </pc:sldChg>
      <pc:sldChg chg="addSp delSp modSp new mod modClrScheme chgLayout">
        <pc:chgData name="Aleksandar Dragojevic" userId="a6243535b58c0d2e" providerId="LiveId" clId="{ED7E4E09-093B-41F7-9DEE-0BD5A678A08C}" dt="2025-10-26T11:05:10.152" v="527" actId="20577"/>
        <pc:sldMkLst>
          <pc:docMk/>
          <pc:sldMk cId="2968615162" sldId="2188"/>
        </pc:sldMkLst>
        <pc:spChg chg="del">
          <ac:chgData name="Aleksandar Dragojevic" userId="a6243535b58c0d2e" providerId="LiveId" clId="{ED7E4E09-093B-41F7-9DEE-0BD5A678A08C}" dt="2025-10-26T11:04:32.306" v="501" actId="478"/>
          <ac:spMkLst>
            <pc:docMk/>
            <pc:sldMk cId="2968615162" sldId="2188"/>
            <ac:spMk id="2" creationId="{A22FCD60-F9FD-9C74-CFF4-A387E71D7233}"/>
          </ac:spMkLst>
        </pc:spChg>
        <pc:spChg chg="del">
          <ac:chgData name="Aleksandar Dragojevic" userId="a6243535b58c0d2e" providerId="LiveId" clId="{ED7E4E09-093B-41F7-9DEE-0BD5A678A08C}" dt="2025-10-26T11:04:31.273" v="500" actId="478"/>
          <ac:spMkLst>
            <pc:docMk/>
            <pc:sldMk cId="2968615162" sldId="2188"/>
            <ac:spMk id="3" creationId="{FC3751C2-0FA5-1905-D6E9-CAC743124A99}"/>
          </ac:spMkLst>
        </pc:spChg>
        <pc:spChg chg="add mod">
          <ac:chgData name="Aleksandar Dragojevic" userId="a6243535b58c0d2e" providerId="LiveId" clId="{ED7E4E09-093B-41F7-9DEE-0BD5A678A08C}" dt="2025-10-26T11:05:10.152" v="527" actId="20577"/>
          <ac:spMkLst>
            <pc:docMk/>
            <pc:sldMk cId="2968615162" sldId="2188"/>
            <ac:spMk id="6" creationId="{99EDCCA5-17BE-341C-00BB-A644CAA18EB7}"/>
          </ac:spMkLst>
        </pc:spChg>
        <pc:picChg chg="add mod">
          <ac:chgData name="Aleksandar Dragojevic" userId="a6243535b58c0d2e" providerId="LiveId" clId="{ED7E4E09-093B-41F7-9DEE-0BD5A678A08C}" dt="2025-10-26T11:05:03.991" v="505" actId="26606"/>
          <ac:picMkLst>
            <pc:docMk/>
            <pc:sldMk cId="2968615162" sldId="2188"/>
            <ac:picMk id="5" creationId="{A55880B8-7720-0176-C06C-A51DCAF71951}"/>
          </ac:picMkLst>
        </pc:picChg>
      </pc:sldChg>
      <pc:sldChg chg="modSp new mod">
        <pc:chgData name="Aleksandar Dragojevic" userId="a6243535b58c0d2e" providerId="LiveId" clId="{ED7E4E09-093B-41F7-9DEE-0BD5A678A08C}" dt="2025-10-27T09:43:17.438" v="728" actId="6549"/>
        <pc:sldMkLst>
          <pc:docMk/>
          <pc:sldMk cId="2518500548" sldId="2189"/>
        </pc:sldMkLst>
        <pc:spChg chg="mod">
          <ac:chgData name="Aleksandar Dragojevic" userId="a6243535b58c0d2e" providerId="LiveId" clId="{ED7E4E09-093B-41F7-9DEE-0BD5A678A08C}" dt="2025-10-27T08:57:55.505" v="586" actId="20577"/>
          <ac:spMkLst>
            <pc:docMk/>
            <pc:sldMk cId="2518500548" sldId="2189"/>
            <ac:spMk id="2" creationId="{DFAD9B90-2A16-D994-A837-8A212612F041}"/>
          </ac:spMkLst>
        </pc:spChg>
        <pc:spChg chg="mod">
          <ac:chgData name="Aleksandar Dragojevic" userId="a6243535b58c0d2e" providerId="LiveId" clId="{ED7E4E09-093B-41F7-9DEE-0BD5A678A08C}" dt="2025-10-27T09:43:17.438" v="728" actId="6549"/>
          <ac:spMkLst>
            <pc:docMk/>
            <pc:sldMk cId="2518500548" sldId="2189"/>
            <ac:spMk id="3" creationId="{011508C0-8D89-7745-F280-08C6D7387339}"/>
          </ac:spMkLst>
        </pc:spChg>
      </pc:sldChg>
    </pc:docChg>
  </pc:docChgLst>
  <pc:docChgLst>
    <pc:chgData name="Aleksandar Dragojevic" userId="a6243535b58c0d2e" providerId="LiveId" clId="{33003B68-02CB-4856-9098-C1B6B676F6C4}"/>
    <pc:docChg chg="addSld delSld modSld">
      <pc:chgData name="Aleksandar Dragojevic" userId="a6243535b58c0d2e" providerId="LiveId" clId="{33003B68-02CB-4856-9098-C1B6B676F6C4}" dt="2021-12-08T10:02:43.432" v="114" actId="2696"/>
      <pc:docMkLst>
        <pc:docMk/>
      </pc:docMkLst>
      <pc:sldChg chg="addSp modSp mod">
        <pc:chgData name="Aleksandar Dragojevic" userId="a6243535b58c0d2e" providerId="LiveId" clId="{33003B68-02CB-4856-9098-C1B6B676F6C4}" dt="2021-12-08T10:02:25.326" v="98" actId="1076"/>
        <pc:sldMkLst>
          <pc:docMk/>
          <pc:sldMk cId="2462051526" sldId="2185"/>
        </pc:sldMkLst>
      </pc:sldChg>
      <pc:sldChg chg="modSp new del mod">
        <pc:chgData name="Aleksandar Dragojevic" userId="a6243535b58c0d2e" providerId="LiveId" clId="{33003B68-02CB-4856-9098-C1B6B676F6C4}" dt="2021-12-08T10:02:43.432" v="114" actId="2696"/>
        <pc:sldMkLst>
          <pc:docMk/>
          <pc:sldMk cId="707211618" sldId="2186"/>
        </pc:sldMkLst>
      </pc:sldChg>
    </pc:docChg>
  </pc:docChgLst>
  <pc:docChgLst>
    <pc:chgData name="Aleksandar Dragojevic" userId="a6243535b58c0d2e" providerId="LiveId" clId="{6C2719A3-EFB1-44A8-A050-79049DDE28D4}"/>
    <pc:docChg chg="undo custSel addSld delSld modSld sldOrd">
      <pc:chgData name="Aleksandar Dragojevic" userId="a6243535b58c0d2e" providerId="LiveId" clId="{6C2719A3-EFB1-44A8-A050-79049DDE28D4}" dt="2021-10-07T19:24:21.689" v="582"/>
      <pc:docMkLst>
        <pc:docMk/>
      </pc:docMkLst>
      <pc:sldChg chg="addSp delSp modSp del mod">
        <pc:chgData name="Aleksandar Dragojevic" userId="a6243535b58c0d2e" providerId="LiveId" clId="{6C2719A3-EFB1-44A8-A050-79049DDE28D4}" dt="2021-10-07T19:18:01.100" v="101" actId="47"/>
        <pc:sldMkLst>
          <pc:docMk/>
          <pc:sldMk cId="2639379867" sldId="1720"/>
        </pc:sldMkLst>
      </pc:sldChg>
      <pc:sldChg chg="del">
        <pc:chgData name="Aleksandar Dragojevic" userId="a6243535b58c0d2e" providerId="LiveId" clId="{6C2719A3-EFB1-44A8-A050-79049DDE28D4}" dt="2021-10-07T19:18:32.419" v="103" actId="47"/>
        <pc:sldMkLst>
          <pc:docMk/>
          <pc:sldMk cId="2569769515" sldId="2096"/>
        </pc:sldMkLst>
      </pc:sldChg>
      <pc:sldChg chg="new del">
        <pc:chgData name="Aleksandar Dragojevic" userId="a6243535b58c0d2e" providerId="LiveId" clId="{6C2719A3-EFB1-44A8-A050-79049DDE28D4}" dt="2021-10-07T19:18:01.690" v="102" actId="47"/>
        <pc:sldMkLst>
          <pc:docMk/>
          <pc:sldMk cId="3951198704" sldId="2183"/>
        </pc:sldMkLst>
      </pc:sldChg>
      <pc:sldChg chg="addSp delSp modSp add mod">
        <pc:chgData name="Aleksandar Dragojevic" userId="a6243535b58c0d2e" providerId="LiveId" clId="{6C2719A3-EFB1-44A8-A050-79049DDE28D4}" dt="2021-10-07T19:17:58.547" v="100" actId="1038"/>
        <pc:sldMkLst>
          <pc:docMk/>
          <pc:sldMk cId="1786162398" sldId="2184"/>
        </pc:sldMkLst>
      </pc:sldChg>
      <pc:sldChg chg="modSp add mod ord">
        <pc:chgData name="Aleksandar Dragojevic" userId="a6243535b58c0d2e" providerId="LiveId" clId="{6C2719A3-EFB1-44A8-A050-79049DDE28D4}" dt="2021-10-07T19:24:21.689" v="582"/>
        <pc:sldMkLst>
          <pc:docMk/>
          <pc:sldMk cId="2462051526" sldId="2185"/>
        </pc:sldMkLst>
      </pc:sldChg>
    </pc:docChg>
  </pc:docChgLst>
  <pc:docChgLst>
    <pc:chgData name="Aleksandar Dragojevic" userId="a6243535b58c0d2e" providerId="LiveId" clId="{218F0C74-0433-46C3-8D93-189A132098A1}"/>
    <pc:docChg chg="custSel addSld modSld">
      <pc:chgData name="Aleksandar Dragojevic" userId="a6243535b58c0d2e" providerId="LiveId" clId="{218F0C74-0433-46C3-8D93-189A132098A1}" dt="2020-12-13T12:22:17.050" v="403"/>
      <pc:docMkLst>
        <pc:docMk/>
      </pc:docMkLst>
      <pc:sldChg chg="modAnim">
        <pc:chgData name="Aleksandar Dragojevic" userId="a6243535b58c0d2e" providerId="LiveId" clId="{218F0C74-0433-46C3-8D93-189A132098A1}" dt="2020-12-13T12:22:17.050" v="403"/>
        <pc:sldMkLst>
          <pc:docMk/>
          <pc:sldMk cId="201128891" sldId="2140"/>
        </pc:sldMkLst>
      </pc:sldChg>
      <pc:sldChg chg="modAnim">
        <pc:chgData name="Aleksandar Dragojevic" userId="a6243535b58c0d2e" providerId="LiveId" clId="{218F0C74-0433-46C3-8D93-189A132098A1}" dt="2020-12-13T12:21:09.837" v="397"/>
        <pc:sldMkLst>
          <pc:docMk/>
          <pc:sldMk cId="648445514" sldId="2174"/>
        </pc:sldMkLst>
      </pc:sldChg>
      <pc:sldChg chg="modSp add mod">
        <pc:chgData name="Aleksandar Dragojevic" userId="a6243535b58c0d2e" providerId="LiveId" clId="{218F0C74-0433-46C3-8D93-189A132098A1}" dt="2020-12-13T10:55:31.907" v="396" actId="20577"/>
        <pc:sldMkLst>
          <pc:docMk/>
          <pc:sldMk cId="3338081331" sldId="2182"/>
        </pc:sldMkLst>
      </pc:sldChg>
    </pc:docChg>
  </pc:docChgLst>
  <pc:docChgLst>
    <pc:chgData name="Aleksandar Dragojevic" userId="a6243535b58c0d2e" providerId="LiveId" clId="{DD4B2E2E-3542-4A78-980A-8F24FD6D4286}"/>
    <pc:docChg chg="modSld">
      <pc:chgData name="Aleksandar Dragojevic" userId="a6243535b58c0d2e" providerId="LiveId" clId="{DD4B2E2E-3542-4A78-980A-8F24FD6D4286}" dt="2020-12-14T14:13:20.871" v="71" actId="20577"/>
      <pc:docMkLst>
        <pc:docMk/>
      </pc:docMkLst>
      <pc:sldChg chg="modSp">
        <pc:chgData name="Aleksandar Dragojevic" userId="a6243535b58c0d2e" providerId="LiveId" clId="{DD4B2E2E-3542-4A78-980A-8F24FD6D4286}" dt="2020-12-14T14:12:53.241" v="15" actId="20577"/>
        <pc:sldMkLst>
          <pc:docMk/>
          <pc:sldMk cId="185734356" sldId="2155"/>
        </pc:sldMkLst>
      </pc:sldChg>
      <pc:sldChg chg="modSp">
        <pc:chgData name="Aleksandar Dragojevic" userId="a6243535b58c0d2e" providerId="LiveId" clId="{DD4B2E2E-3542-4A78-980A-8F24FD6D4286}" dt="2020-12-14T14:13:20.871" v="71" actId="20577"/>
        <pc:sldMkLst>
          <pc:docMk/>
          <pc:sldMk cId="3185226185" sldId="21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DED8-BB73-4A0E-B2A5-958EB249AB49}" type="datetimeFigureOut">
              <a:rPr lang="en-GB" smtClean="0"/>
              <a:t>27/10/2025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B50F1-63C5-4320-8B67-82909D3A3B0F}" type="slidenum">
              <a:rPr lang="en-GB" smtClean="0"/>
              <a:t>‹#›</a:t>
            </a:fld>
            <a:endParaRPr lang="en-GB"/>
          </a:p>
        </p:txBody>
      </p:sp>
    </p:spTree>
    <p:extLst>
      <p:ext uri="{BB962C8B-B14F-4D97-AF65-F5344CB8AC3E}">
        <p14:creationId xmlns:p14="http://schemas.microsoft.com/office/powerpoint/2010/main" val="323511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1262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2469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13760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90710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81091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11678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2763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35243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66365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30966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7861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231995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11361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25150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593675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02650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8245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24101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91018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07932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35252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84610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104501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908538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09556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590565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215428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40327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178186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400999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948892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973382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59567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648921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574798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707680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398616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925289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863669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66069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735543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605435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54866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78222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853595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2089639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2152680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903030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7961348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1718439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3436539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754611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294412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724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3683284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11114466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6354170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2934721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1241686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3494372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26485189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8060522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3317846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277992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6777675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73</a:t>
            </a:fld>
            <a:endParaRPr lang="en-US" dirty="0"/>
          </a:p>
        </p:txBody>
      </p:sp>
    </p:spTree>
    <p:extLst>
      <p:ext uri="{BB962C8B-B14F-4D97-AF65-F5344CB8AC3E}">
        <p14:creationId xmlns:p14="http://schemas.microsoft.com/office/powerpoint/2010/main" val="17074260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195509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29650756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dirty="0"/>
          </a:p>
        </p:txBody>
      </p:sp>
    </p:spTree>
    <p:extLst>
      <p:ext uri="{BB962C8B-B14F-4D97-AF65-F5344CB8AC3E}">
        <p14:creationId xmlns:p14="http://schemas.microsoft.com/office/powerpoint/2010/main" val="22793135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dirty="0"/>
          </a:p>
        </p:txBody>
      </p:sp>
    </p:spTree>
    <p:extLst>
      <p:ext uri="{BB962C8B-B14F-4D97-AF65-F5344CB8AC3E}">
        <p14:creationId xmlns:p14="http://schemas.microsoft.com/office/powerpoint/2010/main" val="17188285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79</a:t>
            </a:fld>
            <a:endParaRPr lang="en-US" dirty="0"/>
          </a:p>
        </p:txBody>
      </p:sp>
    </p:spTree>
    <p:extLst>
      <p:ext uri="{BB962C8B-B14F-4D97-AF65-F5344CB8AC3E}">
        <p14:creationId xmlns:p14="http://schemas.microsoft.com/office/powerpoint/2010/main" val="583139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80</a:t>
            </a:fld>
            <a:endParaRPr lang="en-US" dirty="0"/>
          </a:p>
        </p:txBody>
      </p:sp>
    </p:spTree>
    <p:extLst>
      <p:ext uri="{BB962C8B-B14F-4D97-AF65-F5344CB8AC3E}">
        <p14:creationId xmlns:p14="http://schemas.microsoft.com/office/powerpoint/2010/main" val="80028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81</a:t>
            </a:fld>
            <a:endParaRPr lang="en-US" dirty="0"/>
          </a:p>
        </p:txBody>
      </p:sp>
    </p:spTree>
    <p:extLst>
      <p:ext uri="{BB962C8B-B14F-4D97-AF65-F5344CB8AC3E}">
        <p14:creationId xmlns:p14="http://schemas.microsoft.com/office/powerpoint/2010/main" val="18991970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82</a:t>
            </a:fld>
            <a:endParaRPr lang="en-US" dirty="0"/>
          </a:p>
        </p:txBody>
      </p:sp>
    </p:spTree>
    <p:extLst>
      <p:ext uri="{BB962C8B-B14F-4D97-AF65-F5344CB8AC3E}">
        <p14:creationId xmlns:p14="http://schemas.microsoft.com/office/powerpoint/2010/main" val="25675835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83</a:t>
            </a:fld>
            <a:endParaRPr lang="en-US" dirty="0"/>
          </a:p>
        </p:txBody>
      </p:sp>
    </p:spTree>
    <p:extLst>
      <p:ext uri="{BB962C8B-B14F-4D97-AF65-F5344CB8AC3E}">
        <p14:creationId xmlns:p14="http://schemas.microsoft.com/office/powerpoint/2010/main" val="69948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6756938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84</a:t>
            </a:fld>
            <a:endParaRPr lang="en-US" dirty="0"/>
          </a:p>
        </p:txBody>
      </p:sp>
    </p:spTree>
    <p:extLst>
      <p:ext uri="{BB962C8B-B14F-4D97-AF65-F5344CB8AC3E}">
        <p14:creationId xmlns:p14="http://schemas.microsoft.com/office/powerpoint/2010/main" val="2837157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85</a:t>
            </a:fld>
            <a:endParaRPr lang="en-US" dirty="0"/>
          </a:p>
        </p:txBody>
      </p:sp>
    </p:spTree>
    <p:extLst>
      <p:ext uri="{BB962C8B-B14F-4D97-AF65-F5344CB8AC3E}">
        <p14:creationId xmlns:p14="http://schemas.microsoft.com/office/powerpoint/2010/main" val="7385732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86</a:t>
            </a:fld>
            <a:endParaRPr lang="en-US" dirty="0"/>
          </a:p>
        </p:txBody>
      </p:sp>
    </p:spTree>
    <p:extLst>
      <p:ext uri="{BB962C8B-B14F-4D97-AF65-F5344CB8AC3E}">
        <p14:creationId xmlns:p14="http://schemas.microsoft.com/office/powerpoint/2010/main" val="11728908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87</a:t>
            </a:fld>
            <a:endParaRPr lang="en-US" dirty="0"/>
          </a:p>
        </p:txBody>
      </p:sp>
    </p:spTree>
    <p:extLst>
      <p:ext uri="{BB962C8B-B14F-4D97-AF65-F5344CB8AC3E}">
        <p14:creationId xmlns:p14="http://schemas.microsoft.com/office/powerpoint/2010/main" val="22179274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88</a:t>
            </a:fld>
            <a:endParaRPr lang="en-US" dirty="0"/>
          </a:p>
        </p:txBody>
      </p:sp>
    </p:spTree>
    <p:extLst>
      <p:ext uri="{BB962C8B-B14F-4D97-AF65-F5344CB8AC3E}">
        <p14:creationId xmlns:p14="http://schemas.microsoft.com/office/powerpoint/2010/main" val="115535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10/27/2025 9:42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270750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322916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099236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4388842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7085346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661396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739833560"/>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1277137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8498377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4363337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825235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4763405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085996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81951853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3805568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1031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00731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3687256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987215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961607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982848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62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26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49018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740573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8394498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6103441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9D4D2EF2-E45A-4B29-BEB5-F139E3F6CFBA}"/>
              </a:ext>
            </a:extLst>
          </p:cNvPr>
          <p:cNvSpPr>
            <a:spLocks noGrp="1"/>
          </p:cNvSpPr>
          <p:nvPr>
            <p:ph type="body" sz="quarter" idx="10" hasCustomPrompt="1"/>
          </p:nvPr>
        </p:nvSpPr>
        <p:spPr>
          <a:xfrm>
            <a:off x="364976" y="323212"/>
            <a:ext cx="11462047" cy="100786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a:solidFill>
                  <a:srgbClr val="04647B"/>
                </a:solidFill>
                <a:latin typeface="Segoe UI Semibold" panose="020B0702040204020203" pitchFamily="34" charset="0"/>
                <a:cs typeface="Segoe UI Semibold" panose="020B0702040204020203" pitchFamily="34" charset="0"/>
              </a:defRPr>
            </a:lvl1pPr>
          </a:lstStyle>
          <a:p>
            <a:pPr lvl="0"/>
            <a:r>
              <a:rPr lang="en-GB" dirty="0"/>
              <a:t>Slide title</a:t>
            </a:r>
          </a:p>
        </p:txBody>
      </p:sp>
      <p:pic>
        <p:nvPicPr>
          <p:cNvPr id="14" name="Graphic 13">
            <a:extLst>
              <a:ext uri="{FF2B5EF4-FFF2-40B4-BE49-F238E27FC236}">
                <a16:creationId xmlns:a16="http://schemas.microsoft.com/office/drawing/2014/main" id="{055BAEFC-33D1-4E59-A0DD-B195924C31F8}"/>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0982325" y="5879335"/>
            <a:ext cx="844698" cy="900148"/>
          </a:xfrm>
          <a:prstGeom prst="rect">
            <a:avLst/>
          </a:prstGeom>
        </p:spPr>
      </p:pic>
      <p:sp>
        <p:nvSpPr>
          <p:cNvPr id="3" name="TextBox 2">
            <a:extLst>
              <a:ext uri="{FF2B5EF4-FFF2-40B4-BE49-F238E27FC236}">
                <a16:creationId xmlns:a16="http://schemas.microsoft.com/office/drawing/2014/main" id="{DFFEE94F-72D5-4B8C-97C4-CB6A16794B1E}"/>
              </a:ext>
            </a:extLst>
          </p:cNvPr>
          <p:cNvSpPr txBox="1"/>
          <p:nvPr userDrawn="1"/>
        </p:nvSpPr>
        <p:spPr>
          <a:xfrm>
            <a:off x="0" y="6533262"/>
            <a:ext cx="12192000" cy="246221"/>
          </a:xfrm>
          <a:prstGeom prst="rect">
            <a:avLst/>
          </a:prstGeom>
          <a:noFill/>
        </p:spPr>
        <p:txBody>
          <a:bodyPr wrap="square" rtlCol="0">
            <a:spAutoFit/>
          </a:bodyPr>
          <a:lstStyle/>
          <a:p>
            <a:pPr algn="ctr"/>
            <a:r>
              <a:rPr lang="en-GB" sz="1000" dirty="0"/>
              <a:t>Microsoft Confidential</a:t>
            </a:r>
          </a:p>
        </p:txBody>
      </p:sp>
    </p:spTree>
    <p:extLst>
      <p:ext uri="{BB962C8B-B14F-4D97-AF65-F5344CB8AC3E}">
        <p14:creationId xmlns:p14="http://schemas.microsoft.com/office/powerpoint/2010/main" val="172394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931647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0912145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03433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596025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99635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26909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5"/>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663880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cs.otago.ac.nz/cosc440/readings/spaa10.pdf" TargetMode="External"/><Relationship Id="rId2" Type="http://schemas.openxmlformats.org/officeDocument/2006/relationships/hyperlink" Target="https://dl.acm.org/doi/pdf/10.1145/248052.248106" TargetMode="External"/><Relationship Id="rId1" Type="http://schemas.openxmlformats.org/officeDocument/2006/relationships/slideLayout" Target="../slideLayouts/slideLayout6.xml"/><Relationship Id="rId6" Type="http://schemas.openxmlformats.org/officeDocument/2006/relationships/hyperlink" Target="https://dl.acm.org/doi/pdf/10.1145/2815400.2815425" TargetMode="External"/><Relationship Id="rId5" Type="http://schemas.openxmlformats.org/officeDocument/2006/relationships/hyperlink" Target="https://www.usenix.org/conference/nsdi14/technical-sessions/dragojevi%C4%87" TargetMode="External"/><Relationship Id="rId4" Type="http://schemas.openxmlformats.org/officeDocument/2006/relationships/hyperlink" Target="https://www.liblfds.org/downloads/white%20papers/%5BLinked%20List%5D%20-%20%5BHarris%5D%20-%20A%20Pragmatic%20Implementation%20of%20Non-Blocking%20Linked-Lists.pdf"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43EA4C0-BBD4-4FBE-B634-31E6F751ACBC}"/>
              </a:ext>
            </a:extLst>
          </p:cNvPr>
          <p:cNvSpPr>
            <a:spLocks noGrp="1"/>
          </p:cNvSpPr>
          <p:nvPr>
            <p:ph type="title"/>
          </p:nvPr>
        </p:nvSpPr>
        <p:spPr>
          <a:xfrm>
            <a:off x="913719" y="1787604"/>
            <a:ext cx="9144000" cy="1107996"/>
          </a:xfrm>
        </p:spPr>
        <p:txBody>
          <a:bodyPr/>
          <a:lstStyle/>
          <a:p>
            <a:r>
              <a:rPr lang="en-US" sz="4400" dirty="0"/>
              <a:t>Why lock-free synchronization?</a:t>
            </a:r>
            <a:br>
              <a:rPr lang="en-US" sz="4400" dirty="0"/>
            </a:br>
            <a:r>
              <a:rPr lang="en-US" sz="2800" dirty="0"/>
              <a:t>A practitioner's perspective</a:t>
            </a:r>
            <a:endParaRPr lang="en-US" sz="4400" dirty="0"/>
          </a:p>
        </p:txBody>
      </p:sp>
      <p:sp>
        <p:nvSpPr>
          <p:cNvPr id="9" name="Text Placeholder 4">
            <a:extLst>
              <a:ext uri="{FF2B5EF4-FFF2-40B4-BE49-F238E27FC236}">
                <a16:creationId xmlns:a16="http://schemas.microsoft.com/office/drawing/2014/main" id="{60C7AF72-64AC-41A8-BDA3-BF90273BF5D3}"/>
              </a:ext>
            </a:extLst>
          </p:cNvPr>
          <p:cNvSpPr txBox="1">
            <a:spLocks/>
          </p:cNvSpPr>
          <p:nvPr/>
        </p:nvSpPr>
        <p:spPr>
          <a:xfrm>
            <a:off x="913719" y="3591697"/>
            <a:ext cx="9144000" cy="191941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t>Aleksandar </a:t>
            </a:r>
            <a:r>
              <a:rPr lang="en-US" sz="2200" dirty="0" err="1"/>
              <a:t>Dragojevi</a:t>
            </a:r>
            <a:r>
              <a:rPr lang="sr-Latn-RS" sz="2200" dirty="0"/>
              <a:t>ć</a:t>
            </a:r>
            <a:endParaRPr lang="en-GB" sz="2200" dirty="0"/>
          </a:p>
          <a:p>
            <a:pPr marL="0" indent="0">
              <a:buNone/>
            </a:pPr>
            <a:r>
              <a:rPr lang="en-GB" sz="2200" dirty="0"/>
              <a:t>OpenAI</a:t>
            </a:r>
          </a:p>
          <a:p>
            <a:pPr marL="0" indent="0">
              <a:buNone/>
            </a:pPr>
            <a:endParaRPr lang="en-GB" sz="2200" dirty="0"/>
          </a:p>
          <a:p>
            <a:pPr marL="0" indent="0">
              <a:buNone/>
            </a:pPr>
            <a:r>
              <a:rPr lang="en-GB" sz="2200" dirty="0"/>
              <a:t>aleksandar.dragojevic@gmail.com</a:t>
            </a:r>
          </a:p>
        </p:txBody>
      </p:sp>
    </p:spTree>
    <p:extLst>
      <p:ext uri="{BB962C8B-B14F-4D97-AF65-F5344CB8AC3E}">
        <p14:creationId xmlns:p14="http://schemas.microsoft.com/office/powerpoint/2010/main" val="17861623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Just use one lock for all synchronization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1114854" y="2034746"/>
            <a:ext cx="3549048" cy="2154436"/>
          </a:xfrm>
          <a:prstGeom prst="rect">
            <a:avLst/>
          </a:prstGeom>
          <a:noFill/>
        </p:spPr>
        <p:txBody>
          <a:bodyPr wrap="none" lIns="0" tIns="0" rIns="0" bIns="0" rtlCol="0">
            <a:spAutoFit/>
          </a:bodyPr>
          <a:lstStyle/>
          <a:p>
            <a:pPr algn="l"/>
            <a:r>
              <a:rPr lang="en-GB" sz="2800" dirty="0" err="1">
                <a:latin typeface="Consolas" panose="020B0609020204030204" pitchFamily="49" charset="0"/>
              </a:rPr>
              <a:t>the_lock.acquire</a:t>
            </a:r>
            <a:r>
              <a:rPr lang="en-GB" sz="2800" dirty="0">
                <a:latin typeface="Consolas" panose="020B0609020204030204" pitchFamily="49" charset="0"/>
              </a:rPr>
              <a:t>()</a:t>
            </a:r>
          </a:p>
          <a:p>
            <a:pPr algn="l"/>
            <a:endParaRPr lang="en-GB" sz="2800" dirty="0">
              <a:latin typeface="Consolas" panose="020B0609020204030204" pitchFamily="49" charset="0"/>
            </a:endParaRPr>
          </a:p>
          <a:p>
            <a:pPr algn="l"/>
            <a:r>
              <a:rPr lang="en-GB" sz="2800" dirty="0">
                <a:latin typeface="Consolas" panose="020B0609020204030204" pitchFamily="49" charset="0"/>
              </a:rPr>
              <a:t>do anything()</a:t>
            </a:r>
          </a:p>
          <a:p>
            <a:pPr algn="l"/>
            <a:endParaRPr lang="en-GB" sz="2800" dirty="0">
              <a:latin typeface="Consolas" panose="020B0609020204030204" pitchFamily="49" charset="0"/>
            </a:endParaRPr>
          </a:p>
          <a:p>
            <a:pPr algn="l"/>
            <a:r>
              <a:rPr lang="en-GB" sz="2800" dirty="0" err="1">
                <a:latin typeface="Consolas" panose="020B0609020204030204" pitchFamily="49" charset="0"/>
              </a:rPr>
              <a:t>the_lock.release</a:t>
            </a:r>
            <a:r>
              <a:rPr lang="en-GB" sz="2800" dirty="0">
                <a:latin typeface="Consolas" panose="020B0609020204030204" pitchFamily="49" charset="0"/>
              </a:rPr>
              <a:t>()</a:t>
            </a:r>
          </a:p>
        </p:txBody>
      </p:sp>
      <p:sp>
        <p:nvSpPr>
          <p:cNvPr id="5" name="TextBox 4">
            <a:extLst>
              <a:ext uri="{FF2B5EF4-FFF2-40B4-BE49-F238E27FC236}">
                <a16:creationId xmlns:a16="http://schemas.microsoft.com/office/drawing/2014/main" id="{AE8EE547-E265-464C-AF2D-0C24306C69CF}"/>
              </a:ext>
            </a:extLst>
          </p:cNvPr>
          <p:cNvSpPr txBox="1"/>
          <p:nvPr/>
        </p:nvSpPr>
        <p:spPr>
          <a:xfrm>
            <a:off x="5100194" y="2034746"/>
            <a:ext cx="6506589" cy="1292662"/>
          </a:xfrm>
          <a:prstGeom prst="rect">
            <a:avLst/>
          </a:prstGeom>
          <a:noFill/>
        </p:spPr>
        <p:txBody>
          <a:bodyPr wrap="none" lIns="0" tIns="0" rIns="0" bIns="0" rtlCol="0">
            <a:spAutoFit/>
          </a:bodyPr>
          <a:lstStyle/>
          <a:p>
            <a:pPr algn="l"/>
            <a:r>
              <a:rPr lang="en-GB" sz="2800" dirty="0">
                <a:latin typeface="Consolas" panose="020B0609020204030204" pitchFamily="49" charset="0"/>
              </a:rPr>
              <a:t>void synchronized </a:t>
            </a:r>
            <a:r>
              <a:rPr lang="en-GB" sz="2800" dirty="0" err="1">
                <a:latin typeface="Consolas" panose="020B0609020204030204" pitchFamily="49" charset="0"/>
              </a:rPr>
              <a:t>do_anything</a:t>
            </a:r>
            <a:r>
              <a:rPr lang="en-GB" sz="2800" dirty="0">
                <a:latin typeface="Consolas" panose="020B0609020204030204" pitchFamily="49" charset="0"/>
              </a:rPr>
              <a:t>() {</a:t>
            </a:r>
          </a:p>
          <a:p>
            <a:pPr algn="l"/>
            <a:r>
              <a:rPr lang="en-GB" sz="2800" dirty="0">
                <a:latin typeface="Consolas" panose="020B0609020204030204" pitchFamily="49" charset="0"/>
              </a:rPr>
              <a:t>    // do the work</a:t>
            </a:r>
          </a:p>
          <a:p>
            <a:pPr algn="l"/>
            <a:r>
              <a:rPr lang="en-GB" sz="2800" dirty="0">
                <a:latin typeface="Consolas" panose="020B0609020204030204" pitchFamily="49" charset="0"/>
              </a:rPr>
              <a:t>}</a:t>
            </a:r>
          </a:p>
        </p:txBody>
      </p:sp>
    </p:spTree>
    <p:extLst>
      <p:ext uri="{BB962C8B-B14F-4D97-AF65-F5344CB8AC3E}">
        <p14:creationId xmlns:p14="http://schemas.microsoft.com/office/powerpoint/2010/main" val="3030732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2269524"/>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i="1" spc="0" dirty="0">
                <a:ln>
                  <a:noFill/>
                </a:ln>
                <a:latin typeface="Segoe UI Semibold" panose="020B0702040204020203" pitchFamily="34" charset="0"/>
                <a:cs typeface="Segoe UI Semibold" panose="020B0702040204020203" pitchFamily="34" charset="0"/>
              </a:rPr>
              <a:t>Fine-grained</a:t>
            </a:r>
            <a:r>
              <a:rPr lang="en-GB" sz="4500" spc="0" dirty="0">
                <a:ln>
                  <a:noFill/>
                </a:ln>
                <a:latin typeface="Segoe UI Semibold" panose="020B0702040204020203" pitchFamily="34" charset="0"/>
                <a:cs typeface="Segoe UI Semibold" panose="020B0702040204020203" pitchFamily="34" charset="0"/>
              </a:rPr>
              <a:t> synchronization is hard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1">
            <a:extLst>
              <a:ext uri="{FF2B5EF4-FFF2-40B4-BE49-F238E27FC236}">
                <a16:creationId xmlns:a16="http://schemas.microsoft.com/office/drawing/2014/main" id="{89FB3E39-D474-402D-8687-517092EFEE0F}"/>
              </a:ext>
            </a:extLst>
          </p:cNvPr>
          <p:cNvSpPr txBox="1"/>
          <p:nvPr/>
        </p:nvSpPr>
        <p:spPr>
          <a:xfrm>
            <a:off x="379727" y="3536534"/>
            <a:ext cx="7039748" cy="7940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GB" sz="3600" dirty="0">
                <a:solidFill>
                  <a:schemeClr val="accent5">
                    <a:lumMod val="50000"/>
                  </a:schemeClr>
                </a:solidFill>
              </a:rPr>
              <a:t>“Most code is mostly thread-safe”</a:t>
            </a:r>
          </a:p>
        </p:txBody>
      </p:sp>
      <p:sp>
        <p:nvSpPr>
          <p:cNvPr id="4" name="TextBox 4">
            <a:extLst>
              <a:ext uri="{FF2B5EF4-FFF2-40B4-BE49-F238E27FC236}">
                <a16:creationId xmlns:a16="http://schemas.microsoft.com/office/drawing/2014/main" id="{007DE1AD-941F-4B53-811F-F6E4F688C1C2}"/>
              </a:ext>
            </a:extLst>
          </p:cNvPr>
          <p:cNvSpPr txBox="1"/>
          <p:nvPr/>
        </p:nvSpPr>
        <p:spPr>
          <a:xfrm>
            <a:off x="523743" y="4472638"/>
            <a:ext cx="11013464" cy="1369606"/>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GB" sz="3600" dirty="0">
                <a:solidFill>
                  <a:schemeClr val="accent5">
                    <a:lumMod val="50000"/>
                  </a:schemeClr>
                </a:solidFill>
              </a:rPr>
              <a:t>“Using pointers read in a previous transaction is safe</a:t>
            </a:r>
          </a:p>
          <a:p>
            <a:pPr>
              <a:lnSpc>
                <a:spcPct val="90000"/>
              </a:lnSpc>
              <a:spcAft>
                <a:spcPts val="600"/>
              </a:spcAft>
            </a:pPr>
            <a:r>
              <a:rPr lang="en-GB" sz="3600" dirty="0">
                <a:solidFill>
                  <a:schemeClr val="accent5">
                    <a:lumMod val="50000"/>
                  </a:schemeClr>
                </a:solidFill>
              </a:rPr>
              <a:t>because it has worked fine so far”</a:t>
            </a:r>
          </a:p>
        </p:txBody>
      </p:sp>
    </p:spTree>
    <p:extLst>
      <p:ext uri="{BB962C8B-B14F-4D97-AF65-F5344CB8AC3E}">
        <p14:creationId xmlns:p14="http://schemas.microsoft.com/office/powerpoint/2010/main" val="2242299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What is the goal?</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Performance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And scalability – performance with the number of threads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Correctness is not the goal</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It is a pre-requisite</a:t>
            </a:r>
            <a:endParaRPr lang="en-GB" sz="2400" dirty="0">
              <a:solidFill>
                <a:schemeClr val="tx1"/>
              </a:solidFill>
              <a:latin typeface="Segoe UI"/>
              <a:cs typeface="Segoe UI" panose="020B0502040204020203" pitchFamily="34" charset="0"/>
            </a:endParaRPr>
          </a:p>
          <a:p>
            <a:r>
              <a:rPr lang="en-GB" sz="4000" dirty="0">
                <a:solidFill>
                  <a:schemeClr val="tx1"/>
                </a:solidFill>
                <a:cs typeface="Segoe UI Light" panose="020B0502040204020203" pitchFamily="34" charset="0"/>
              </a:rPr>
              <a:t>For simple correctness, use one lock</a:t>
            </a:r>
          </a:p>
          <a:p>
            <a:r>
              <a:rPr kumimoji="0" lang="en-GB" sz="2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It is much simpler</a:t>
            </a:r>
            <a:endParaRPr lang="en-GB" sz="6600" dirty="0">
              <a:solidFill>
                <a:schemeClr val="tx1"/>
              </a:solidFill>
              <a:cs typeface="Segoe UI Light"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258063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What does performance depend 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Waiting or retrying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On locks or because validation fails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Cache misses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Accessing data in other core’s cache is expensive (a</a:t>
            </a:r>
            <a:r>
              <a:rPr lang="en-GB" sz="2400" dirty="0">
                <a:solidFill>
                  <a:schemeClr val="tx1"/>
                </a:solidFill>
                <a:latin typeface="Segoe UI"/>
                <a:cs typeface="Segoe UI" panose="020B0502040204020203" pitchFamily="34" charset="0"/>
              </a:rPr>
              <a:t>n L3 cache miss takes ~100ns)</a:t>
            </a: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Writes are more expensive than reads</a:t>
            </a:r>
          </a:p>
          <a:p>
            <a:r>
              <a:rPr lang="en-GB" sz="4000" dirty="0">
                <a:solidFill>
                  <a:schemeClr val="tx1"/>
                </a:solidFill>
                <a:cs typeface="Segoe UI Light" panose="020B0502040204020203" pitchFamily="34" charset="0"/>
              </a:rPr>
              <a:t>Atomic operations</a:t>
            </a:r>
          </a:p>
          <a:p>
            <a:r>
              <a:rPr lang="en-GB" sz="2400" dirty="0">
                <a:solidFill>
                  <a:srgbClr val="000000"/>
                </a:solidFill>
                <a:latin typeface="Segoe UI"/>
                <a:cs typeface="Segoe UI" panose="020B0502040204020203" pitchFamily="34" charset="0"/>
              </a:rPr>
              <a:t>Compare-and-swap, fetch-and-add, memory ordering fences, …</a:t>
            </a:r>
          </a:p>
          <a:p>
            <a:r>
              <a:rPr lang="en-GB" sz="2400" dirty="0">
                <a:solidFill>
                  <a:srgbClr val="000000"/>
                </a:solidFill>
                <a:latin typeface="Segoe UI"/>
                <a:cs typeface="Segoe UI" panose="020B0502040204020203" pitchFamily="34" charset="0"/>
              </a:rPr>
              <a:t>CPU pipeline flushes</a:t>
            </a:r>
            <a:endParaRPr lang="en-GB" sz="6600" dirty="0">
              <a:solidFill>
                <a:schemeClr val="tx1"/>
              </a:solidFill>
              <a:cs typeface="Segoe UI Light"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658448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rPr>
              <a:t>What does this mean?</a:t>
            </a: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Short critical sections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Fine-grained locking or lock-free sections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As little shared data as possible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Thread-local data as much as possible</a:t>
            </a:r>
          </a:p>
          <a:p>
            <a:r>
              <a:rPr lang="en-GB" sz="4000" dirty="0">
                <a:solidFill>
                  <a:schemeClr val="tx1"/>
                </a:solidFill>
                <a:cs typeface="Segoe UI Light" panose="020B0502040204020203" pitchFamily="34" charset="0"/>
              </a:rPr>
              <a:t>Few atomic operations</a:t>
            </a:r>
          </a:p>
          <a:p>
            <a:r>
              <a:rPr lang="en-GB" sz="2400" dirty="0">
                <a:solidFill>
                  <a:srgbClr val="000000"/>
                </a:solidFill>
                <a:latin typeface="Segoe UI"/>
                <a:cs typeface="Segoe UI" panose="020B0502040204020203" pitchFamily="34" charset="0"/>
              </a:rPr>
              <a:t>A few locks and compare-and-swap operations</a:t>
            </a:r>
          </a:p>
          <a:p>
            <a:endParaRPr lang="en-GB" sz="6600" dirty="0">
              <a:solidFill>
                <a:schemeClr val="tx1"/>
              </a:solidFill>
              <a:cs typeface="Segoe UI Light"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3380813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Where does lock-free synchronization fit?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mj-lt"/>
                <a:ea typeface="+mn-ea"/>
                <a:cs typeface="Segoe UI Light" panose="020B0502040204020203" pitchFamily="34" charset="0"/>
              </a:rPr>
              <a:t>When you need to guarantee time bounds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No unpredictable blocking on locks held by other threads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Not a clear performance winner</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Can increase the number of cache misses due to indirection</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Reads are often faster</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Avoid writing needed to acquire locks</a:t>
            </a:r>
          </a:p>
          <a:p>
            <a:r>
              <a:rPr lang="en-GB" sz="4000" dirty="0">
                <a:solidFill>
                  <a:schemeClr val="tx1"/>
                </a:solidFill>
                <a:cs typeface="Segoe UI Light" panose="020B0502040204020203" pitchFamily="34" charset="0"/>
              </a:rPr>
              <a:t>Writes are often slower</a:t>
            </a:r>
          </a:p>
          <a:p>
            <a:pPr>
              <a:spcAft>
                <a:spcPts val="1200"/>
              </a:spcAft>
            </a:pPr>
            <a:r>
              <a:rPr lang="en-GB" sz="2400" dirty="0">
                <a:solidFill>
                  <a:srgbClr val="000000"/>
                </a:solidFill>
                <a:latin typeface="Segoe UI"/>
                <a:cs typeface="Segoe UI" panose="020B0502040204020203" pitchFamily="34" charset="0"/>
              </a:rPr>
              <a:t>More complex and more expensive</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3702080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Today’s plan – examples from practice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80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Unique identifier generator</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Aft>
                <a:spcPts val="1800"/>
              </a:spcAft>
              <a:buClrTx/>
              <a:buSzTx/>
              <a:buFontTx/>
              <a:buNone/>
              <a:tabLst/>
              <a:defRPr/>
            </a:pPr>
            <a:r>
              <a:rPr lang="en-GB" sz="4000" dirty="0">
                <a:solidFill>
                  <a:schemeClr val="tx1"/>
                </a:solidFill>
                <a:latin typeface="+mj-lt"/>
                <a:cs typeface="Segoe UI" panose="020B0502040204020203" pitchFamily="34" charset="0"/>
              </a:rPr>
              <a:t>MPSC messaging queue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a:spcAft>
                <a:spcPts val="1800"/>
              </a:spcAft>
            </a:pPr>
            <a:r>
              <a:rPr lang="en-GB" sz="4000" dirty="0">
                <a:solidFill>
                  <a:schemeClr val="tx1"/>
                </a:solidFill>
                <a:cs typeface="Segoe UI Light" panose="020B0502040204020203" pitchFamily="34" charset="0"/>
              </a:rPr>
              <a:t>Scalable IO</a:t>
            </a:r>
          </a:p>
          <a:p>
            <a:pPr>
              <a:spcAft>
                <a:spcPts val="1800"/>
              </a:spcAft>
            </a:pPr>
            <a:r>
              <a:rPr lang="en-GB" sz="4000" dirty="0">
                <a:solidFill>
                  <a:schemeClr val="tx1"/>
                </a:solidFill>
                <a:cs typeface="Segoe UI Light" panose="020B0502040204020203" pitchFamily="34" charset="0"/>
              </a:rPr>
              <a:t>Atomic RDMA reads</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0395103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Computation model</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Many threads each running on its core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Sometimes called processes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Memory to store data</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Consists of 64-bit words</a:t>
            </a:r>
          </a:p>
          <a:p>
            <a:r>
              <a:rPr lang="en-GB" sz="4000" dirty="0">
                <a:solidFill>
                  <a:schemeClr val="tx1"/>
                </a:solidFill>
                <a:cs typeface="Segoe UI Light" panose="020B0502040204020203" pitchFamily="34" charset="0"/>
              </a:rPr>
              <a:t>Atomic operations</a:t>
            </a:r>
          </a:p>
          <a:p>
            <a:pPr>
              <a:spcAft>
                <a:spcPts val="1200"/>
              </a:spcAft>
            </a:pPr>
            <a:r>
              <a:rPr lang="en-GB" sz="2400" dirty="0">
                <a:solidFill>
                  <a:srgbClr val="000000"/>
                </a:solidFill>
                <a:latin typeface="Segoe UI"/>
                <a:cs typeface="Segoe UI" panose="020B0502040204020203" pitchFamily="34" charset="0"/>
              </a:rPr>
              <a:t>Compare-and-swap, fetch-and-add, read, write</a:t>
            </a:r>
          </a:p>
          <a:p>
            <a:r>
              <a:rPr lang="en-GB" sz="4000" dirty="0">
                <a:solidFill>
                  <a:schemeClr val="tx1"/>
                </a:solidFill>
                <a:cs typeface="Segoe UI Light" panose="020B0502040204020203" pitchFamily="34" charset="0"/>
              </a:rPr>
              <a:t>Sequentially consistent</a:t>
            </a:r>
          </a:p>
          <a:p>
            <a:pPr>
              <a:spcAft>
                <a:spcPts val="1200"/>
              </a:spcAft>
            </a:pPr>
            <a:r>
              <a:rPr lang="en-GB" sz="2400" dirty="0">
                <a:solidFill>
                  <a:srgbClr val="000000"/>
                </a:solidFill>
                <a:latin typeface="Segoe UI"/>
                <a:cs typeface="Segoe UI" panose="020B0502040204020203" pitchFamily="34" charset="0"/>
              </a:rPr>
              <a:t>No re-ordering of operations on one thread</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3296211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1: Unique Identifier Generator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88263" y="1879397"/>
            <a:ext cx="11362151" cy="125922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Write a generate() function that returns a unique 64-bit identifier. The same identifier is not returned twice.</a:t>
            </a: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5281825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Sample execution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5C02A378-1FC7-4F98-8073-B0632954C4B3}"/>
              </a:ext>
            </a:extLst>
          </p:cNvPr>
          <p:cNvSpPr txBox="1"/>
          <p:nvPr/>
        </p:nvSpPr>
        <p:spPr>
          <a:xfrm>
            <a:off x="4102444" y="1647568"/>
            <a:ext cx="2321533" cy="430887"/>
          </a:xfrm>
          <a:prstGeom prst="rect">
            <a:avLst/>
          </a:prstGeom>
          <a:noFill/>
        </p:spPr>
        <p:txBody>
          <a:bodyPr wrap="none" lIns="0" tIns="0" rIns="0" bIns="0" rtlCol="0">
            <a:spAutoFit/>
          </a:bodyPr>
          <a:lstStyle/>
          <a:p>
            <a:pPr algn="l"/>
            <a:r>
              <a:rPr lang="en-GB" sz="2800" dirty="0"/>
              <a:t>generate() → 0</a:t>
            </a:r>
          </a:p>
        </p:txBody>
      </p:sp>
      <p:sp>
        <p:nvSpPr>
          <p:cNvPr id="5" name="TextBox 4">
            <a:extLst>
              <a:ext uri="{FF2B5EF4-FFF2-40B4-BE49-F238E27FC236}">
                <a16:creationId xmlns:a16="http://schemas.microsoft.com/office/drawing/2014/main" id="{7AE16D69-8FE6-40A7-BEFB-0A255549EBC6}"/>
              </a:ext>
            </a:extLst>
          </p:cNvPr>
          <p:cNvSpPr txBox="1"/>
          <p:nvPr/>
        </p:nvSpPr>
        <p:spPr>
          <a:xfrm>
            <a:off x="4102444" y="2360882"/>
            <a:ext cx="2321533" cy="430887"/>
          </a:xfrm>
          <a:prstGeom prst="rect">
            <a:avLst/>
          </a:prstGeom>
          <a:noFill/>
        </p:spPr>
        <p:txBody>
          <a:bodyPr wrap="none" lIns="0" tIns="0" rIns="0" bIns="0" rtlCol="0">
            <a:spAutoFit/>
          </a:bodyPr>
          <a:lstStyle/>
          <a:p>
            <a:pPr algn="l"/>
            <a:r>
              <a:rPr lang="en-GB" sz="2800" dirty="0"/>
              <a:t>generate() → 1</a:t>
            </a:r>
          </a:p>
        </p:txBody>
      </p:sp>
      <p:sp>
        <p:nvSpPr>
          <p:cNvPr id="6" name="TextBox 5">
            <a:extLst>
              <a:ext uri="{FF2B5EF4-FFF2-40B4-BE49-F238E27FC236}">
                <a16:creationId xmlns:a16="http://schemas.microsoft.com/office/drawing/2014/main" id="{CCD3BDD8-8FD3-4E92-A362-3AB564143AD4}"/>
              </a:ext>
            </a:extLst>
          </p:cNvPr>
          <p:cNvSpPr txBox="1"/>
          <p:nvPr/>
        </p:nvSpPr>
        <p:spPr>
          <a:xfrm>
            <a:off x="4102444" y="3074196"/>
            <a:ext cx="2321533" cy="430887"/>
          </a:xfrm>
          <a:prstGeom prst="rect">
            <a:avLst/>
          </a:prstGeom>
          <a:noFill/>
        </p:spPr>
        <p:txBody>
          <a:bodyPr wrap="none" lIns="0" tIns="0" rIns="0" bIns="0" rtlCol="0">
            <a:spAutoFit/>
          </a:bodyPr>
          <a:lstStyle/>
          <a:p>
            <a:pPr algn="l"/>
            <a:r>
              <a:rPr lang="en-GB" sz="2800" dirty="0"/>
              <a:t>generate() → 2</a:t>
            </a:r>
          </a:p>
        </p:txBody>
      </p:sp>
      <p:sp>
        <p:nvSpPr>
          <p:cNvPr id="7" name="TextBox 6">
            <a:extLst>
              <a:ext uri="{FF2B5EF4-FFF2-40B4-BE49-F238E27FC236}">
                <a16:creationId xmlns:a16="http://schemas.microsoft.com/office/drawing/2014/main" id="{D75C0A7B-2E60-4975-AA92-B3407B692A63}"/>
              </a:ext>
            </a:extLst>
          </p:cNvPr>
          <p:cNvSpPr txBox="1"/>
          <p:nvPr/>
        </p:nvSpPr>
        <p:spPr>
          <a:xfrm>
            <a:off x="4102443" y="3787510"/>
            <a:ext cx="2709460" cy="430887"/>
          </a:xfrm>
          <a:prstGeom prst="rect">
            <a:avLst/>
          </a:prstGeom>
          <a:noFill/>
        </p:spPr>
        <p:txBody>
          <a:bodyPr wrap="none" lIns="0" tIns="0" rIns="0" bIns="0" rtlCol="0">
            <a:spAutoFit/>
          </a:bodyPr>
          <a:lstStyle/>
          <a:p>
            <a:pPr algn="l"/>
            <a:r>
              <a:rPr lang="en-GB" sz="2800" dirty="0"/>
              <a:t>generate() → 100</a:t>
            </a:r>
          </a:p>
        </p:txBody>
      </p:sp>
      <p:sp>
        <p:nvSpPr>
          <p:cNvPr id="8" name="TextBox 7">
            <a:extLst>
              <a:ext uri="{FF2B5EF4-FFF2-40B4-BE49-F238E27FC236}">
                <a16:creationId xmlns:a16="http://schemas.microsoft.com/office/drawing/2014/main" id="{5F04F66F-1D77-42F6-9E81-52AA16E5228F}"/>
              </a:ext>
            </a:extLst>
          </p:cNvPr>
          <p:cNvSpPr txBox="1"/>
          <p:nvPr/>
        </p:nvSpPr>
        <p:spPr>
          <a:xfrm>
            <a:off x="4102444" y="4500824"/>
            <a:ext cx="2515497" cy="430887"/>
          </a:xfrm>
          <a:prstGeom prst="rect">
            <a:avLst/>
          </a:prstGeom>
          <a:noFill/>
        </p:spPr>
        <p:txBody>
          <a:bodyPr wrap="none" lIns="0" tIns="0" rIns="0" bIns="0" rtlCol="0">
            <a:spAutoFit/>
          </a:bodyPr>
          <a:lstStyle/>
          <a:p>
            <a:pPr algn="l"/>
            <a:r>
              <a:rPr lang="en-GB" sz="2800" dirty="0"/>
              <a:t>generate() → 99</a:t>
            </a:r>
          </a:p>
        </p:txBody>
      </p:sp>
      <p:sp>
        <p:nvSpPr>
          <p:cNvPr id="9" name="TextBox 8">
            <a:extLst>
              <a:ext uri="{FF2B5EF4-FFF2-40B4-BE49-F238E27FC236}">
                <a16:creationId xmlns:a16="http://schemas.microsoft.com/office/drawing/2014/main" id="{BEAA2400-64F5-467E-BC5F-D3E9F3B59853}"/>
              </a:ext>
            </a:extLst>
          </p:cNvPr>
          <p:cNvSpPr txBox="1"/>
          <p:nvPr/>
        </p:nvSpPr>
        <p:spPr>
          <a:xfrm>
            <a:off x="4102443" y="5210432"/>
            <a:ext cx="2709460" cy="430887"/>
          </a:xfrm>
          <a:prstGeom prst="rect">
            <a:avLst/>
          </a:prstGeom>
          <a:noFill/>
        </p:spPr>
        <p:txBody>
          <a:bodyPr wrap="none" lIns="0" tIns="0" rIns="0" bIns="0" rtlCol="0">
            <a:spAutoFit/>
          </a:bodyPr>
          <a:lstStyle/>
          <a:p>
            <a:pPr algn="l"/>
            <a:r>
              <a:rPr lang="en-GB" sz="2800" dirty="0"/>
              <a:t>generate() → 100</a:t>
            </a:r>
          </a:p>
        </p:txBody>
      </p:sp>
      <p:sp>
        <p:nvSpPr>
          <p:cNvPr id="4" name="Multiplication Sign 3">
            <a:extLst>
              <a:ext uri="{FF2B5EF4-FFF2-40B4-BE49-F238E27FC236}">
                <a16:creationId xmlns:a16="http://schemas.microsoft.com/office/drawing/2014/main" id="{33A3632E-CDAE-4819-B490-D4B9C27695F9}"/>
              </a:ext>
            </a:extLst>
          </p:cNvPr>
          <p:cNvSpPr/>
          <p:nvPr/>
        </p:nvSpPr>
        <p:spPr bwMode="auto">
          <a:xfrm>
            <a:off x="4417716" y="4587322"/>
            <a:ext cx="2078913" cy="1813478"/>
          </a:xfrm>
          <a:prstGeom prst="mathMultiply">
            <a:avLst>
              <a:gd name="adj1" fmla="val 9855"/>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88075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522513-B7B5-4D54-849B-3063510D4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1" name="Title 2">
            <a:extLst>
              <a:ext uri="{FF2B5EF4-FFF2-40B4-BE49-F238E27FC236}">
                <a16:creationId xmlns:a16="http://schemas.microsoft.com/office/drawing/2014/main" id="{D52104A8-0CED-4628-8C29-8D1594E01521}"/>
              </a:ext>
            </a:extLst>
          </p:cNvPr>
          <p:cNvSpPr>
            <a:spLocks noGrp="1"/>
          </p:cNvSpPr>
          <p:nvPr>
            <p:ph type="title"/>
          </p:nvPr>
        </p:nvSpPr>
        <p:spPr>
          <a:xfrm>
            <a:off x="0" y="3657600"/>
            <a:ext cx="12192000" cy="3200400"/>
          </a:xfrm>
        </p:spPr>
        <p:txBody>
          <a:bodyPr/>
          <a:lstStyle/>
          <a:p>
            <a:r>
              <a:rPr lang="en-US" dirty="0"/>
              <a:t>EPFL</a:t>
            </a:r>
          </a:p>
        </p:txBody>
      </p:sp>
    </p:spTree>
    <p:extLst>
      <p:ext uri="{BB962C8B-B14F-4D97-AF65-F5344CB8AC3E}">
        <p14:creationId xmlns:p14="http://schemas.microsoft.com/office/powerpoint/2010/main" val="19368904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Can you propose a solution?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8268727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Use a counter.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079066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Lock-based generator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1454461" y="2034746"/>
            <a:ext cx="2760371" cy="1292662"/>
          </a:xfrm>
          <a:prstGeom prst="rect">
            <a:avLst/>
          </a:prstGeom>
          <a:noFill/>
        </p:spPr>
        <p:txBody>
          <a:bodyPr wrap="none" lIns="0" tIns="0" rIns="0" bIns="0" rtlCol="0">
            <a:spAutoFit/>
          </a:bodyPr>
          <a:lstStyle/>
          <a:p>
            <a:pPr algn="l"/>
            <a:r>
              <a:rPr lang="en-GB" sz="2800" dirty="0">
                <a:latin typeface="Consolas" panose="020B0609020204030204" pitchFamily="49" charset="0"/>
              </a:rPr>
              <a:t>Shared:</a:t>
            </a:r>
          </a:p>
          <a:p>
            <a:pPr algn="l"/>
            <a:r>
              <a:rPr lang="en-GB" sz="2800" dirty="0">
                <a:latin typeface="Consolas" panose="020B0609020204030204" pitchFamily="49" charset="0"/>
              </a:rPr>
              <a:t>Lock </a:t>
            </a:r>
            <a:r>
              <a:rPr lang="en-GB" sz="2800" dirty="0" err="1">
                <a:latin typeface="Consolas" panose="020B0609020204030204" pitchFamily="49" charset="0"/>
              </a:rPr>
              <a:t>the_lock</a:t>
            </a:r>
            <a:endParaRPr lang="en-GB" sz="2800" dirty="0">
              <a:latin typeface="Consolas" panose="020B0609020204030204" pitchFamily="49" charset="0"/>
            </a:endParaRPr>
          </a:p>
          <a:p>
            <a:pPr algn="l"/>
            <a:r>
              <a:rPr lang="en-GB" sz="2800" dirty="0">
                <a:latin typeface="Consolas" panose="020B0609020204030204" pitchFamily="49" charset="0"/>
              </a:rPr>
              <a:t>int64 next = 0</a:t>
            </a:r>
          </a:p>
        </p:txBody>
      </p:sp>
      <p:sp>
        <p:nvSpPr>
          <p:cNvPr id="5" name="TextBox 4">
            <a:extLst>
              <a:ext uri="{FF2B5EF4-FFF2-40B4-BE49-F238E27FC236}">
                <a16:creationId xmlns:a16="http://schemas.microsoft.com/office/drawing/2014/main" id="{AE8EE547-E265-464C-AF2D-0C24306C69CF}"/>
              </a:ext>
            </a:extLst>
          </p:cNvPr>
          <p:cNvSpPr txBox="1"/>
          <p:nvPr/>
        </p:nvSpPr>
        <p:spPr>
          <a:xfrm>
            <a:off x="5484017" y="2034746"/>
            <a:ext cx="3943387" cy="3016210"/>
          </a:xfrm>
          <a:prstGeom prst="rect">
            <a:avLst/>
          </a:prstGeom>
          <a:noFill/>
        </p:spPr>
        <p:txBody>
          <a:bodyPr wrap="none" lIns="0" tIns="0" rIns="0" bIns="0" rtlCol="0">
            <a:spAutoFit/>
          </a:bodyPr>
          <a:lstStyle/>
          <a:p>
            <a:pPr algn="l"/>
            <a:r>
              <a:rPr lang="en-GB" sz="2800" dirty="0">
                <a:latin typeface="Consolas" panose="020B0609020204030204" pitchFamily="49" charset="0"/>
              </a:rPr>
              <a:t>generate():</a:t>
            </a:r>
          </a:p>
          <a:p>
            <a:pPr algn="l"/>
            <a:r>
              <a:rPr lang="en-GB" sz="2800" dirty="0">
                <a:latin typeface="Consolas" panose="020B0609020204030204" pitchFamily="49" charset="0"/>
              </a:rPr>
              <a:t>  </a:t>
            </a:r>
            <a:r>
              <a:rPr lang="en-GB" sz="2800" dirty="0" err="1">
                <a:latin typeface="Consolas" panose="020B0609020204030204" pitchFamily="49" charset="0"/>
              </a:rPr>
              <a:t>the_lock.acquire</a:t>
            </a:r>
            <a:r>
              <a:rPr lang="en-GB" sz="2800" dirty="0">
                <a:latin typeface="Consolas" panose="020B0609020204030204" pitchFamily="49" charset="0"/>
              </a:rPr>
              <a:t>()</a:t>
            </a:r>
          </a:p>
          <a:p>
            <a:pPr algn="l"/>
            <a:r>
              <a:rPr lang="en-GB" sz="2800" dirty="0">
                <a:latin typeface="Consolas" panose="020B0609020204030204" pitchFamily="49" charset="0"/>
              </a:rPr>
              <a:t>  ret = next</a:t>
            </a:r>
          </a:p>
          <a:p>
            <a:pPr algn="l"/>
            <a:r>
              <a:rPr lang="en-GB" sz="2800" dirty="0">
                <a:latin typeface="Consolas" panose="020B0609020204030204" pitchFamily="49" charset="0"/>
              </a:rPr>
              <a:t>  next = ret + 1</a:t>
            </a:r>
          </a:p>
          <a:p>
            <a:pPr algn="l"/>
            <a:r>
              <a:rPr lang="en-GB" sz="2800" dirty="0">
                <a:latin typeface="Consolas" panose="020B0609020204030204" pitchFamily="49" charset="0"/>
              </a:rPr>
              <a:t>  </a:t>
            </a:r>
            <a:r>
              <a:rPr lang="en-GB" sz="2800" dirty="0" err="1">
                <a:latin typeface="Consolas" panose="020B0609020204030204" pitchFamily="49" charset="0"/>
              </a:rPr>
              <a:t>the_lock.release</a:t>
            </a:r>
            <a:r>
              <a:rPr lang="en-GB" sz="2800" dirty="0">
                <a:latin typeface="Consolas" panose="020B0609020204030204" pitchFamily="49" charset="0"/>
              </a:rPr>
              <a:t>()</a:t>
            </a:r>
          </a:p>
          <a:p>
            <a:pPr algn="l"/>
            <a:endParaRPr lang="en-GB" sz="2800" dirty="0">
              <a:latin typeface="Consolas" panose="020B0609020204030204" pitchFamily="49" charset="0"/>
            </a:endParaRPr>
          </a:p>
          <a:p>
            <a:pPr algn="l"/>
            <a:r>
              <a:rPr lang="en-GB" sz="2800" dirty="0">
                <a:latin typeface="Consolas" panose="020B0609020204030204" pitchFamily="49" charset="0"/>
              </a:rPr>
              <a:t>  return ret</a:t>
            </a:r>
          </a:p>
        </p:txBody>
      </p:sp>
    </p:spTree>
    <p:extLst>
      <p:ext uri="{BB962C8B-B14F-4D97-AF65-F5344CB8AC3E}">
        <p14:creationId xmlns:p14="http://schemas.microsoft.com/office/powerpoint/2010/main" val="3951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Are these identifiers really unique?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What about wrap-around?</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In a computer, 0 comes after the maximum for the specified bit width</a:t>
            </a: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With 8 bits: 254, 255, 0, 1,…</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64-bit numbers are practically infinite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Even smaller numbers might be sufficient, depending on the context</a:t>
            </a:r>
          </a:p>
          <a:p>
            <a:r>
              <a:rPr lang="en-GB" sz="4000" dirty="0">
                <a:solidFill>
                  <a:schemeClr val="tx1"/>
                </a:solidFill>
                <a:cs typeface="Segoe UI Light" panose="020B0502040204020203" pitchFamily="34" charset="0"/>
              </a:rPr>
              <a:t>It takes 194 years to overflow a 64-bit number</a:t>
            </a:r>
          </a:p>
          <a:p>
            <a:r>
              <a:rPr lang="en-GB" sz="2400" dirty="0">
                <a:solidFill>
                  <a:srgbClr val="000000"/>
                </a:solidFill>
                <a:latin typeface="Segoe UI"/>
                <a:cs typeface="Segoe UI" panose="020B0502040204020203" pitchFamily="34" charset="0"/>
              </a:rPr>
              <a:t>With 3 billion updates per second, which is really fast</a:t>
            </a:r>
          </a:p>
          <a:p>
            <a:pPr>
              <a:spcAft>
                <a:spcPts val="1200"/>
              </a:spcAft>
            </a:pPr>
            <a:r>
              <a:rPr lang="en-GB" sz="2400" dirty="0">
                <a:solidFill>
                  <a:srgbClr val="000000"/>
                </a:solidFill>
                <a:latin typeface="Segoe UI"/>
                <a:cs typeface="Segoe UI" panose="020B0502040204020203" pitchFamily="34" charset="0"/>
              </a:rPr>
              <a:t>60,000 thousand years if we update once every 100 nanoseconds</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9070824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Lock-free generator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1454461" y="2531459"/>
            <a:ext cx="2760371" cy="861774"/>
          </a:xfrm>
          <a:prstGeom prst="rect">
            <a:avLst/>
          </a:prstGeom>
          <a:noFill/>
        </p:spPr>
        <p:txBody>
          <a:bodyPr wrap="none" lIns="0" tIns="0" rIns="0" bIns="0" rtlCol="0">
            <a:spAutoFit/>
          </a:bodyPr>
          <a:lstStyle/>
          <a:p>
            <a:pPr algn="l"/>
            <a:r>
              <a:rPr lang="en-GB" sz="2800" dirty="0">
                <a:latin typeface="Consolas" panose="020B0609020204030204" pitchFamily="49" charset="0"/>
              </a:rPr>
              <a:t>Shared:</a:t>
            </a:r>
          </a:p>
          <a:p>
            <a:pPr algn="l"/>
            <a:r>
              <a:rPr lang="en-GB" sz="2800" dirty="0">
                <a:latin typeface="Consolas" panose="020B0609020204030204" pitchFamily="49" charset="0"/>
              </a:rPr>
              <a:t>int64 next = 0</a:t>
            </a:r>
          </a:p>
        </p:txBody>
      </p:sp>
      <p:sp>
        <p:nvSpPr>
          <p:cNvPr id="5" name="TextBox 4">
            <a:extLst>
              <a:ext uri="{FF2B5EF4-FFF2-40B4-BE49-F238E27FC236}">
                <a16:creationId xmlns:a16="http://schemas.microsoft.com/office/drawing/2014/main" id="{AE8EE547-E265-464C-AF2D-0C24306C69CF}"/>
              </a:ext>
            </a:extLst>
          </p:cNvPr>
          <p:cNvSpPr txBox="1"/>
          <p:nvPr/>
        </p:nvSpPr>
        <p:spPr>
          <a:xfrm>
            <a:off x="5314684" y="2531459"/>
            <a:ext cx="6112251" cy="861774"/>
          </a:xfrm>
          <a:prstGeom prst="rect">
            <a:avLst/>
          </a:prstGeom>
          <a:noFill/>
        </p:spPr>
        <p:txBody>
          <a:bodyPr wrap="none" lIns="0" tIns="0" rIns="0" bIns="0" rtlCol="0">
            <a:spAutoFit/>
          </a:bodyPr>
          <a:lstStyle/>
          <a:p>
            <a:pPr algn="l"/>
            <a:r>
              <a:rPr lang="en-GB" sz="2800" dirty="0">
                <a:latin typeface="Consolas" panose="020B0609020204030204" pitchFamily="49" charset="0"/>
              </a:rPr>
              <a:t>generate():</a:t>
            </a:r>
          </a:p>
          <a:p>
            <a:pPr algn="l"/>
            <a:r>
              <a:rPr lang="en-GB" sz="2800" dirty="0">
                <a:latin typeface="Consolas" panose="020B0609020204030204" pitchFamily="49" charset="0"/>
              </a:rPr>
              <a:t>  return </a:t>
            </a:r>
            <a:r>
              <a:rPr lang="en-GB" sz="2800" dirty="0" err="1">
                <a:latin typeface="Consolas" panose="020B0609020204030204" pitchFamily="49" charset="0"/>
              </a:rPr>
              <a:t>fetch_and_add</a:t>
            </a:r>
            <a:r>
              <a:rPr lang="en-GB" sz="2800" dirty="0">
                <a:latin typeface="Consolas" panose="020B0609020204030204" pitchFamily="49" charset="0"/>
              </a:rPr>
              <a:t>(next, 1)</a:t>
            </a:r>
          </a:p>
        </p:txBody>
      </p:sp>
    </p:spTree>
    <p:extLst>
      <p:ext uri="{BB962C8B-B14F-4D97-AF65-F5344CB8AC3E}">
        <p14:creationId xmlns:p14="http://schemas.microsoft.com/office/powerpoint/2010/main" val="415406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Which one is faster?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5" name="TextBox 4">
            <a:extLst>
              <a:ext uri="{FF2B5EF4-FFF2-40B4-BE49-F238E27FC236}">
                <a16:creationId xmlns:a16="http://schemas.microsoft.com/office/drawing/2014/main" id="{AE8EE547-E265-464C-AF2D-0C24306C69CF}"/>
              </a:ext>
            </a:extLst>
          </p:cNvPr>
          <p:cNvSpPr txBox="1"/>
          <p:nvPr/>
        </p:nvSpPr>
        <p:spPr>
          <a:xfrm>
            <a:off x="5494532" y="2147635"/>
            <a:ext cx="6112251" cy="861774"/>
          </a:xfrm>
          <a:prstGeom prst="rect">
            <a:avLst/>
          </a:prstGeom>
          <a:noFill/>
        </p:spPr>
        <p:txBody>
          <a:bodyPr wrap="none" lIns="0" tIns="0" rIns="0" bIns="0" rtlCol="0">
            <a:spAutoFit/>
          </a:bodyPr>
          <a:lstStyle/>
          <a:p>
            <a:pPr algn="l"/>
            <a:r>
              <a:rPr lang="en-GB" sz="2800" dirty="0">
                <a:latin typeface="Consolas" panose="020B0609020204030204" pitchFamily="49" charset="0"/>
              </a:rPr>
              <a:t>generate():</a:t>
            </a:r>
          </a:p>
          <a:p>
            <a:pPr algn="l"/>
            <a:r>
              <a:rPr lang="en-GB" sz="2800" dirty="0">
                <a:latin typeface="Consolas" panose="020B0609020204030204" pitchFamily="49" charset="0"/>
              </a:rPr>
              <a:t>  return </a:t>
            </a:r>
            <a:r>
              <a:rPr lang="en-GB" sz="2800" dirty="0" err="1">
                <a:latin typeface="Consolas" panose="020B0609020204030204" pitchFamily="49" charset="0"/>
              </a:rPr>
              <a:t>fetch_and_add</a:t>
            </a:r>
            <a:r>
              <a:rPr lang="en-GB" sz="2800" dirty="0">
                <a:latin typeface="Consolas" panose="020B0609020204030204" pitchFamily="49" charset="0"/>
              </a:rPr>
              <a:t>(next, 1)</a:t>
            </a:r>
          </a:p>
        </p:txBody>
      </p:sp>
      <p:sp>
        <p:nvSpPr>
          <p:cNvPr id="6" name="TextBox 5">
            <a:extLst>
              <a:ext uri="{FF2B5EF4-FFF2-40B4-BE49-F238E27FC236}">
                <a16:creationId xmlns:a16="http://schemas.microsoft.com/office/drawing/2014/main" id="{7CF70B0A-8DD5-4C24-B130-D3E47666F24A}"/>
              </a:ext>
            </a:extLst>
          </p:cNvPr>
          <p:cNvSpPr txBox="1"/>
          <p:nvPr/>
        </p:nvSpPr>
        <p:spPr>
          <a:xfrm>
            <a:off x="1002328" y="2147635"/>
            <a:ext cx="3943387" cy="3016210"/>
          </a:xfrm>
          <a:prstGeom prst="rect">
            <a:avLst/>
          </a:prstGeom>
          <a:noFill/>
        </p:spPr>
        <p:txBody>
          <a:bodyPr wrap="none" lIns="0" tIns="0" rIns="0" bIns="0" rtlCol="0">
            <a:spAutoFit/>
          </a:bodyPr>
          <a:lstStyle/>
          <a:p>
            <a:pPr algn="l"/>
            <a:r>
              <a:rPr lang="en-GB" sz="2800" dirty="0">
                <a:latin typeface="Consolas" panose="020B0609020204030204" pitchFamily="49" charset="0"/>
              </a:rPr>
              <a:t>generate():</a:t>
            </a:r>
          </a:p>
          <a:p>
            <a:pPr algn="l"/>
            <a:r>
              <a:rPr lang="en-GB" sz="2800" dirty="0">
                <a:latin typeface="Consolas" panose="020B0609020204030204" pitchFamily="49" charset="0"/>
              </a:rPr>
              <a:t>  </a:t>
            </a:r>
            <a:r>
              <a:rPr lang="en-GB" sz="2800" dirty="0" err="1">
                <a:latin typeface="Consolas" panose="020B0609020204030204" pitchFamily="49" charset="0"/>
              </a:rPr>
              <a:t>the_lock.acquire</a:t>
            </a:r>
            <a:r>
              <a:rPr lang="en-GB" sz="2800" dirty="0">
                <a:latin typeface="Consolas" panose="020B0609020204030204" pitchFamily="49" charset="0"/>
              </a:rPr>
              <a:t>()</a:t>
            </a:r>
          </a:p>
          <a:p>
            <a:pPr algn="l"/>
            <a:r>
              <a:rPr lang="en-GB" sz="2800" dirty="0">
                <a:latin typeface="Consolas" panose="020B0609020204030204" pitchFamily="49" charset="0"/>
              </a:rPr>
              <a:t>  ret = next</a:t>
            </a:r>
          </a:p>
          <a:p>
            <a:pPr algn="l"/>
            <a:r>
              <a:rPr lang="en-GB" sz="2800" dirty="0">
                <a:latin typeface="Consolas" panose="020B0609020204030204" pitchFamily="49" charset="0"/>
              </a:rPr>
              <a:t>  next = ret + 1</a:t>
            </a:r>
          </a:p>
          <a:p>
            <a:pPr algn="l"/>
            <a:r>
              <a:rPr lang="en-GB" sz="2800" dirty="0">
                <a:latin typeface="Consolas" panose="020B0609020204030204" pitchFamily="49" charset="0"/>
              </a:rPr>
              <a:t>  </a:t>
            </a:r>
            <a:r>
              <a:rPr lang="en-GB" sz="2800" dirty="0" err="1">
                <a:latin typeface="Consolas" panose="020B0609020204030204" pitchFamily="49" charset="0"/>
              </a:rPr>
              <a:t>the_lock.release</a:t>
            </a:r>
            <a:r>
              <a:rPr lang="en-GB" sz="2800" dirty="0">
                <a:latin typeface="Consolas" panose="020B0609020204030204" pitchFamily="49" charset="0"/>
              </a:rPr>
              <a:t>()</a:t>
            </a:r>
          </a:p>
          <a:p>
            <a:pPr algn="l"/>
            <a:endParaRPr lang="en-GB" sz="2800" dirty="0">
              <a:latin typeface="Consolas" panose="020B0609020204030204" pitchFamily="49" charset="0"/>
            </a:endParaRPr>
          </a:p>
          <a:p>
            <a:pPr algn="l"/>
            <a:r>
              <a:rPr lang="en-GB" sz="2800" dirty="0">
                <a:latin typeface="Consolas" panose="020B0609020204030204" pitchFamily="49" charset="0"/>
              </a:rPr>
              <a:t>  return ret</a:t>
            </a:r>
          </a:p>
        </p:txBody>
      </p:sp>
      <p:sp>
        <p:nvSpPr>
          <p:cNvPr id="2" name="TextBox 1">
            <a:extLst>
              <a:ext uri="{FF2B5EF4-FFF2-40B4-BE49-F238E27FC236}">
                <a16:creationId xmlns:a16="http://schemas.microsoft.com/office/drawing/2014/main" id="{B46775BB-FB12-41B3-8A2B-B00190014888}"/>
              </a:ext>
            </a:extLst>
          </p:cNvPr>
          <p:cNvSpPr txBox="1"/>
          <p:nvPr/>
        </p:nvSpPr>
        <p:spPr>
          <a:xfrm>
            <a:off x="912016" y="2578522"/>
            <a:ext cx="346249" cy="430887"/>
          </a:xfrm>
          <a:prstGeom prst="rect">
            <a:avLst/>
          </a:prstGeom>
          <a:noFill/>
        </p:spPr>
        <p:txBody>
          <a:bodyPr wrap="none" lIns="0" tIns="0" rIns="0" bIns="0" rtlCol="0">
            <a:spAutoFit/>
          </a:bodyPr>
          <a:lstStyle/>
          <a:p>
            <a:pPr algn="l"/>
            <a:r>
              <a:rPr lang="en-GB" sz="2800" dirty="0">
                <a:solidFill>
                  <a:srgbClr val="C00000"/>
                </a:solidFill>
                <a:latin typeface="+mj-lt"/>
              </a:rPr>
              <a:t>W</a:t>
            </a:r>
          </a:p>
        </p:txBody>
      </p:sp>
      <p:sp>
        <p:nvSpPr>
          <p:cNvPr id="7" name="TextBox 6">
            <a:extLst>
              <a:ext uri="{FF2B5EF4-FFF2-40B4-BE49-F238E27FC236}">
                <a16:creationId xmlns:a16="http://schemas.microsoft.com/office/drawing/2014/main" id="{7053E3F4-A2CA-4FB0-8DE9-F02D28A94C10}"/>
              </a:ext>
            </a:extLst>
          </p:cNvPr>
          <p:cNvSpPr txBox="1"/>
          <p:nvPr/>
        </p:nvSpPr>
        <p:spPr>
          <a:xfrm>
            <a:off x="912015" y="3441216"/>
            <a:ext cx="346249" cy="430887"/>
          </a:xfrm>
          <a:prstGeom prst="rect">
            <a:avLst/>
          </a:prstGeom>
          <a:noFill/>
        </p:spPr>
        <p:txBody>
          <a:bodyPr wrap="none" lIns="0" tIns="0" rIns="0" bIns="0" rtlCol="0">
            <a:spAutoFit/>
          </a:bodyPr>
          <a:lstStyle/>
          <a:p>
            <a:pPr algn="l"/>
            <a:r>
              <a:rPr lang="en-GB" sz="2800" dirty="0">
                <a:solidFill>
                  <a:srgbClr val="C00000"/>
                </a:solidFill>
                <a:latin typeface="+mj-lt"/>
              </a:rPr>
              <a:t>W</a:t>
            </a:r>
          </a:p>
        </p:txBody>
      </p:sp>
      <p:sp>
        <p:nvSpPr>
          <p:cNvPr id="8" name="TextBox 7">
            <a:extLst>
              <a:ext uri="{FF2B5EF4-FFF2-40B4-BE49-F238E27FC236}">
                <a16:creationId xmlns:a16="http://schemas.microsoft.com/office/drawing/2014/main" id="{A8009A5C-58DD-4D9C-B0B4-CF1A2EE2179C}"/>
              </a:ext>
            </a:extLst>
          </p:cNvPr>
          <p:cNvSpPr txBox="1"/>
          <p:nvPr/>
        </p:nvSpPr>
        <p:spPr>
          <a:xfrm>
            <a:off x="624274" y="2578521"/>
            <a:ext cx="240450" cy="430887"/>
          </a:xfrm>
          <a:prstGeom prst="rect">
            <a:avLst/>
          </a:prstGeom>
          <a:noFill/>
        </p:spPr>
        <p:txBody>
          <a:bodyPr wrap="none" lIns="0" tIns="0" rIns="0" bIns="0" rtlCol="0">
            <a:spAutoFit/>
          </a:bodyPr>
          <a:lstStyle/>
          <a:p>
            <a:pPr algn="l"/>
            <a:r>
              <a:rPr lang="en-GB" sz="2800" dirty="0">
                <a:solidFill>
                  <a:srgbClr val="C00000"/>
                </a:solidFill>
                <a:latin typeface="+mj-lt"/>
              </a:rPr>
              <a:t>A</a:t>
            </a:r>
          </a:p>
        </p:txBody>
      </p:sp>
      <p:sp>
        <p:nvSpPr>
          <p:cNvPr id="9" name="TextBox 8">
            <a:extLst>
              <a:ext uri="{FF2B5EF4-FFF2-40B4-BE49-F238E27FC236}">
                <a16:creationId xmlns:a16="http://schemas.microsoft.com/office/drawing/2014/main" id="{9D62F433-95CA-4D15-ABD4-92CB07E8E62D}"/>
              </a:ext>
            </a:extLst>
          </p:cNvPr>
          <p:cNvSpPr txBox="1"/>
          <p:nvPr/>
        </p:nvSpPr>
        <p:spPr>
          <a:xfrm>
            <a:off x="912015" y="3871643"/>
            <a:ext cx="346249" cy="430887"/>
          </a:xfrm>
          <a:prstGeom prst="rect">
            <a:avLst/>
          </a:prstGeom>
          <a:noFill/>
        </p:spPr>
        <p:txBody>
          <a:bodyPr wrap="none" lIns="0" tIns="0" rIns="0" bIns="0" rtlCol="0">
            <a:spAutoFit/>
          </a:bodyPr>
          <a:lstStyle/>
          <a:p>
            <a:pPr algn="l"/>
            <a:r>
              <a:rPr lang="en-GB" sz="2800" dirty="0">
                <a:solidFill>
                  <a:srgbClr val="C00000"/>
                </a:solidFill>
                <a:latin typeface="+mj-lt"/>
              </a:rPr>
              <a:t>W</a:t>
            </a:r>
          </a:p>
        </p:txBody>
      </p:sp>
      <p:sp>
        <p:nvSpPr>
          <p:cNvPr id="10" name="TextBox 9">
            <a:extLst>
              <a:ext uri="{FF2B5EF4-FFF2-40B4-BE49-F238E27FC236}">
                <a16:creationId xmlns:a16="http://schemas.microsoft.com/office/drawing/2014/main" id="{C37579DC-B940-4337-A4D3-DC59DE1CED81}"/>
              </a:ext>
            </a:extLst>
          </p:cNvPr>
          <p:cNvSpPr txBox="1"/>
          <p:nvPr/>
        </p:nvSpPr>
        <p:spPr>
          <a:xfrm>
            <a:off x="624273" y="3871642"/>
            <a:ext cx="240450" cy="430887"/>
          </a:xfrm>
          <a:prstGeom prst="rect">
            <a:avLst/>
          </a:prstGeom>
          <a:noFill/>
        </p:spPr>
        <p:txBody>
          <a:bodyPr wrap="none" lIns="0" tIns="0" rIns="0" bIns="0" rtlCol="0">
            <a:spAutoFit/>
          </a:bodyPr>
          <a:lstStyle/>
          <a:p>
            <a:pPr algn="l"/>
            <a:r>
              <a:rPr lang="en-GB" sz="2800" dirty="0">
                <a:solidFill>
                  <a:srgbClr val="C00000"/>
                </a:solidFill>
                <a:latin typeface="+mj-lt"/>
              </a:rPr>
              <a:t>A</a:t>
            </a:r>
          </a:p>
        </p:txBody>
      </p:sp>
      <p:sp>
        <p:nvSpPr>
          <p:cNvPr id="11" name="TextBox 10">
            <a:extLst>
              <a:ext uri="{FF2B5EF4-FFF2-40B4-BE49-F238E27FC236}">
                <a16:creationId xmlns:a16="http://schemas.microsoft.com/office/drawing/2014/main" id="{75CD5950-46C0-4EA4-9DB0-84F750CA9BFB}"/>
              </a:ext>
            </a:extLst>
          </p:cNvPr>
          <p:cNvSpPr txBox="1"/>
          <p:nvPr/>
        </p:nvSpPr>
        <p:spPr>
          <a:xfrm>
            <a:off x="1002328" y="3009179"/>
            <a:ext cx="222818" cy="430887"/>
          </a:xfrm>
          <a:prstGeom prst="rect">
            <a:avLst/>
          </a:prstGeom>
          <a:noFill/>
        </p:spPr>
        <p:txBody>
          <a:bodyPr wrap="none" lIns="0" tIns="0" rIns="0" bIns="0" rtlCol="0">
            <a:spAutoFit/>
          </a:bodyPr>
          <a:lstStyle/>
          <a:p>
            <a:pPr algn="l"/>
            <a:r>
              <a:rPr lang="en-GB" sz="2800" dirty="0">
                <a:solidFill>
                  <a:srgbClr val="C00000"/>
                </a:solidFill>
                <a:latin typeface="+mj-lt"/>
              </a:rPr>
              <a:t>R</a:t>
            </a:r>
          </a:p>
        </p:txBody>
      </p:sp>
      <p:sp>
        <p:nvSpPr>
          <p:cNvPr id="12" name="TextBox 11">
            <a:extLst>
              <a:ext uri="{FF2B5EF4-FFF2-40B4-BE49-F238E27FC236}">
                <a16:creationId xmlns:a16="http://schemas.microsoft.com/office/drawing/2014/main" id="{88D72F92-EE63-4C68-8400-D08E41AADE2B}"/>
              </a:ext>
            </a:extLst>
          </p:cNvPr>
          <p:cNvSpPr txBox="1"/>
          <p:nvPr/>
        </p:nvSpPr>
        <p:spPr>
          <a:xfrm>
            <a:off x="5527012" y="2594464"/>
            <a:ext cx="346249" cy="430887"/>
          </a:xfrm>
          <a:prstGeom prst="rect">
            <a:avLst/>
          </a:prstGeom>
          <a:noFill/>
        </p:spPr>
        <p:txBody>
          <a:bodyPr wrap="none" lIns="0" tIns="0" rIns="0" bIns="0" rtlCol="0">
            <a:spAutoFit/>
          </a:bodyPr>
          <a:lstStyle/>
          <a:p>
            <a:pPr algn="l"/>
            <a:r>
              <a:rPr lang="en-GB" sz="2800" dirty="0">
                <a:solidFill>
                  <a:srgbClr val="C00000"/>
                </a:solidFill>
                <a:latin typeface="+mj-lt"/>
              </a:rPr>
              <a:t>W</a:t>
            </a:r>
          </a:p>
        </p:txBody>
      </p:sp>
      <p:sp>
        <p:nvSpPr>
          <p:cNvPr id="13" name="TextBox 12">
            <a:extLst>
              <a:ext uri="{FF2B5EF4-FFF2-40B4-BE49-F238E27FC236}">
                <a16:creationId xmlns:a16="http://schemas.microsoft.com/office/drawing/2014/main" id="{B6597094-57A5-49B3-91E6-F1F98B001719}"/>
              </a:ext>
            </a:extLst>
          </p:cNvPr>
          <p:cNvSpPr txBox="1"/>
          <p:nvPr/>
        </p:nvSpPr>
        <p:spPr>
          <a:xfrm>
            <a:off x="4985058" y="2594464"/>
            <a:ext cx="240450" cy="430887"/>
          </a:xfrm>
          <a:prstGeom prst="rect">
            <a:avLst/>
          </a:prstGeom>
          <a:noFill/>
        </p:spPr>
        <p:txBody>
          <a:bodyPr wrap="square" lIns="0" tIns="0" rIns="0" bIns="0" rtlCol="0">
            <a:spAutoFit/>
          </a:bodyPr>
          <a:lstStyle/>
          <a:p>
            <a:pPr algn="l"/>
            <a:r>
              <a:rPr lang="en-GB" sz="2800" dirty="0">
                <a:solidFill>
                  <a:srgbClr val="C00000"/>
                </a:solidFill>
                <a:latin typeface="+mj-lt"/>
              </a:rPr>
              <a:t>A</a:t>
            </a:r>
          </a:p>
        </p:txBody>
      </p:sp>
      <p:sp>
        <p:nvSpPr>
          <p:cNvPr id="14" name="TextBox 13">
            <a:extLst>
              <a:ext uri="{FF2B5EF4-FFF2-40B4-BE49-F238E27FC236}">
                <a16:creationId xmlns:a16="http://schemas.microsoft.com/office/drawing/2014/main" id="{16129FB6-9B8D-40A5-9690-8622751B3678}"/>
              </a:ext>
            </a:extLst>
          </p:cNvPr>
          <p:cNvSpPr txBox="1"/>
          <p:nvPr/>
        </p:nvSpPr>
        <p:spPr>
          <a:xfrm>
            <a:off x="5264851" y="2594464"/>
            <a:ext cx="222818" cy="430887"/>
          </a:xfrm>
          <a:prstGeom prst="rect">
            <a:avLst/>
          </a:prstGeom>
          <a:noFill/>
        </p:spPr>
        <p:txBody>
          <a:bodyPr wrap="none" lIns="0" tIns="0" rIns="0" bIns="0" rtlCol="0">
            <a:spAutoFit/>
          </a:bodyPr>
          <a:lstStyle/>
          <a:p>
            <a:pPr algn="l"/>
            <a:r>
              <a:rPr lang="en-GB" sz="2800" dirty="0">
                <a:solidFill>
                  <a:srgbClr val="C00000"/>
                </a:solidFill>
                <a:latin typeface="+mj-lt"/>
              </a:rPr>
              <a:t>R</a:t>
            </a:r>
          </a:p>
        </p:txBody>
      </p:sp>
      <p:sp>
        <p:nvSpPr>
          <p:cNvPr id="15" name="TextBox 14">
            <a:extLst>
              <a:ext uri="{FF2B5EF4-FFF2-40B4-BE49-F238E27FC236}">
                <a16:creationId xmlns:a16="http://schemas.microsoft.com/office/drawing/2014/main" id="{6C90A44D-4241-480C-8660-5D1014BBC2E3}"/>
              </a:ext>
            </a:extLst>
          </p:cNvPr>
          <p:cNvSpPr txBox="1"/>
          <p:nvPr/>
        </p:nvSpPr>
        <p:spPr>
          <a:xfrm>
            <a:off x="4726310" y="5163845"/>
            <a:ext cx="6880473" cy="1231106"/>
          </a:xfrm>
          <a:prstGeom prst="rect">
            <a:avLst/>
          </a:prstGeom>
          <a:noFill/>
        </p:spPr>
        <p:txBody>
          <a:bodyPr wrap="none" lIns="0" tIns="0" rIns="0" bIns="0" rtlCol="0">
            <a:spAutoFit/>
          </a:bodyPr>
          <a:lstStyle/>
          <a:p>
            <a:pPr algn="l"/>
            <a:r>
              <a:rPr lang="en-GB" sz="4000" dirty="0">
                <a:latin typeface="+mj-lt"/>
              </a:rPr>
              <a:t>Lock-free is faster</a:t>
            </a:r>
          </a:p>
          <a:p>
            <a:pPr algn="l"/>
            <a:r>
              <a:rPr lang="en-GB" sz="4000" dirty="0">
                <a:latin typeface="+mj-lt"/>
              </a:rPr>
              <a:t>It maps to hardware very well</a:t>
            </a:r>
          </a:p>
        </p:txBody>
      </p:sp>
    </p:spTree>
    <p:extLst>
      <p:ext uri="{BB962C8B-B14F-4D97-AF65-F5344CB8AC3E}">
        <p14:creationId xmlns:p14="http://schemas.microsoft.com/office/powerpoint/2010/main" val="131809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Is this fast enough?</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Thread identifiers at the program start</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Any approach will be fast enough</a:t>
            </a: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Dynamic thread identifiers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100s thousand per second – still fast enough</a:t>
            </a:r>
          </a:p>
          <a:p>
            <a:r>
              <a:rPr lang="en-GB" sz="4000" dirty="0">
                <a:solidFill>
                  <a:schemeClr val="tx1"/>
                </a:solidFill>
                <a:cs typeface="Segoe UI Light" panose="020B0502040204020203" pitchFamily="34" charset="0"/>
              </a:rPr>
              <a:t>Operation identifiers</a:t>
            </a:r>
          </a:p>
          <a:p>
            <a:r>
              <a:rPr lang="en-GB" sz="2400" dirty="0">
                <a:solidFill>
                  <a:srgbClr val="000000"/>
                </a:solidFill>
                <a:latin typeface="Segoe UI"/>
                <a:cs typeface="Segoe UI" panose="020B0502040204020203" pitchFamily="34" charset="0"/>
              </a:rPr>
              <a:t>Millions per second</a:t>
            </a:r>
          </a:p>
          <a:p>
            <a:pPr>
              <a:spcAft>
                <a:spcPts val="1200"/>
              </a:spcAft>
            </a:pPr>
            <a:r>
              <a:rPr lang="en-GB" sz="2400" dirty="0">
                <a:solidFill>
                  <a:srgbClr val="000000"/>
                </a:solidFill>
                <a:latin typeface="Segoe UI"/>
                <a:cs typeface="Segoe UI" panose="020B0502040204020203" pitchFamily="34" charset="0"/>
              </a:rPr>
              <a:t>Might become a scalability bottleneck</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6278788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1a: Scalable Identifier Generator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88263" y="1879397"/>
            <a:ext cx="11362151" cy="125922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Write a generate() function that returns a unique 64-bit identifier. The same identifier is not returned twice. </a:t>
            </a:r>
            <a:r>
              <a:rPr kumimoji="0" lang="en-GB" sz="2800" b="0" i="1"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Generate() should scale to tens of millions of calls per second.</a:t>
            </a: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731228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Can you propose a solution?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10733537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Batching</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When performing the</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fetch-and-add, generate() acquires a large number of identifiers e.g. 100 for the calling thread.</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Generate() returns one of the identifiers in the batch, unless the batch is exhausted. Then it acquires a new batch using fetch-and-add.</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Reduces contention on the shared counter significantly e.g. by a factor of 100.</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351166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Software transactional memory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887200"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Simple abstraction with good performance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Users only define transactions in their code, runtime executes them</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Fine-grained synchronization in the runtime</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A very hard problem as every cycle counts</a:t>
            </a:r>
            <a:endParaRPr lang="en-GB" sz="2400" dirty="0">
              <a:solidFill>
                <a:schemeClr val="tx1"/>
              </a:solidFill>
              <a:latin typeface="Segoe UI"/>
              <a:cs typeface="Segoe UI" panose="020B0502040204020203" pitchFamily="34" charset="0"/>
            </a:endParaRPr>
          </a:p>
          <a:p>
            <a:r>
              <a:rPr lang="en-GB" sz="4000" dirty="0">
                <a:solidFill>
                  <a:schemeClr val="tx1"/>
                </a:solidFill>
                <a:cs typeface="Segoe UI Light" panose="020B0502040204020203" pitchFamily="34" charset="0"/>
              </a:rPr>
              <a:t>Synchronization is at the core of the system</a:t>
            </a:r>
            <a:endParaRPr lang="en-GB" sz="6600" dirty="0">
              <a:solidFill>
                <a:schemeClr val="tx1"/>
              </a:solidFill>
              <a:cs typeface="Segoe UI Light"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2226311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Lock-free generator with batching</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588263" y="2161676"/>
            <a:ext cx="3398366" cy="2215991"/>
          </a:xfrm>
          <a:prstGeom prst="rect">
            <a:avLst/>
          </a:prstGeom>
          <a:noFill/>
        </p:spPr>
        <p:txBody>
          <a:bodyPr wrap="none" lIns="0" tIns="0" rIns="0" bIns="0" rtlCol="0">
            <a:spAutoFit/>
          </a:bodyPr>
          <a:lstStyle/>
          <a:p>
            <a:pPr algn="l"/>
            <a:r>
              <a:rPr lang="en-GB" sz="2400" dirty="0">
                <a:latin typeface="Consolas" panose="020B0609020204030204" pitchFamily="49" charset="0"/>
              </a:rPr>
              <a:t>Shared:</a:t>
            </a:r>
          </a:p>
          <a:p>
            <a:pPr algn="l"/>
            <a:r>
              <a:rPr lang="en-GB" sz="2400" dirty="0">
                <a:latin typeface="Consolas" panose="020B0609020204030204" pitchFamily="49" charset="0"/>
              </a:rPr>
              <a:t>int64 next = 0</a:t>
            </a:r>
          </a:p>
          <a:p>
            <a:pPr algn="l"/>
            <a:endParaRPr lang="en-GB" sz="2400" dirty="0">
              <a:latin typeface="Consolas" panose="020B0609020204030204" pitchFamily="49" charset="0"/>
            </a:endParaRPr>
          </a:p>
          <a:p>
            <a:pPr algn="l"/>
            <a:r>
              <a:rPr lang="en-GB" sz="2400" dirty="0">
                <a:latin typeface="Consolas" panose="020B0609020204030204" pitchFamily="49" charset="0"/>
              </a:rPr>
              <a:t>Thread:</a:t>
            </a:r>
          </a:p>
          <a:p>
            <a:pPr algn="l"/>
            <a:r>
              <a:rPr lang="en-GB" sz="2400" dirty="0">
                <a:latin typeface="Consolas" panose="020B0609020204030204" pitchFamily="49" charset="0"/>
              </a:rPr>
              <a:t>int64 </a:t>
            </a:r>
            <a:r>
              <a:rPr lang="en-GB" sz="2400" dirty="0" err="1">
                <a:latin typeface="Consolas" panose="020B0609020204030204" pitchFamily="49" charset="0"/>
              </a:rPr>
              <a:t>batch_next</a:t>
            </a:r>
            <a:r>
              <a:rPr lang="en-GB" sz="2400" dirty="0">
                <a:latin typeface="Consolas" panose="020B0609020204030204" pitchFamily="49" charset="0"/>
              </a:rPr>
              <a:t> = 0</a:t>
            </a:r>
          </a:p>
          <a:p>
            <a:pPr algn="l"/>
            <a:r>
              <a:rPr lang="en-GB" sz="2400" dirty="0">
                <a:latin typeface="Consolas" panose="020B0609020204030204" pitchFamily="49" charset="0"/>
              </a:rPr>
              <a:t>int64 </a:t>
            </a:r>
            <a:r>
              <a:rPr lang="en-GB" sz="2400" dirty="0" err="1">
                <a:latin typeface="Consolas" panose="020B0609020204030204" pitchFamily="49" charset="0"/>
              </a:rPr>
              <a:t>batch_last</a:t>
            </a:r>
            <a:r>
              <a:rPr lang="en-GB" sz="2400" dirty="0">
                <a:latin typeface="Consolas" panose="020B0609020204030204" pitchFamily="49" charset="0"/>
              </a:rPr>
              <a:t> = 0</a:t>
            </a:r>
          </a:p>
        </p:txBody>
      </p:sp>
      <p:sp>
        <p:nvSpPr>
          <p:cNvPr id="5" name="TextBox 4">
            <a:extLst>
              <a:ext uri="{FF2B5EF4-FFF2-40B4-BE49-F238E27FC236}">
                <a16:creationId xmlns:a16="http://schemas.microsoft.com/office/drawing/2014/main" id="{AE8EE547-E265-464C-AF2D-0C24306C69CF}"/>
              </a:ext>
            </a:extLst>
          </p:cNvPr>
          <p:cNvSpPr txBox="1"/>
          <p:nvPr/>
        </p:nvSpPr>
        <p:spPr>
          <a:xfrm>
            <a:off x="4524462" y="2161676"/>
            <a:ext cx="6966651" cy="2585323"/>
          </a:xfrm>
          <a:prstGeom prst="rect">
            <a:avLst/>
          </a:prstGeom>
          <a:noFill/>
        </p:spPr>
        <p:txBody>
          <a:bodyPr wrap="none" lIns="0" tIns="0" rIns="0" bIns="0" rtlCol="0">
            <a:spAutoFit/>
          </a:bodyPr>
          <a:lstStyle/>
          <a:p>
            <a:pPr algn="l"/>
            <a:r>
              <a:rPr lang="en-GB" sz="2400" dirty="0">
                <a:latin typeface="Consolas" panose="020B0609020204030204" pitchFamily="49" charset="0"/>
              </a:rPr>
              <a:t>generate():</a:t>
            </a:r>
          </a:p>
          <a:p>
            <a:pPr algn="l"/>
            <a:r>
              <a:rPr lang="en-GB" sz="2400" dirty="0">
                <a:latin typeface="Consolas" panose="020B0609020204030204" pitchFamily="49" charset="0"/>
              </a:rPr>
              <a:t>  if </a:t>
            </a:r>
            <a:r>
              <a:rPr lang="en-GB" sz="2400" dirty="0" err="1">
                <a:latin typeface="Consolas" panose="020B0609020204030204" pitchFamily="49" charset="0"/>
              </a:rPr>
              <a:t>batch_next</a:t>
            </a:r>
            <a:r>
              <a:rPr lang="en-GB" sz="2400" dirty="0">
                <a:latin typeface="Consolas" panose="020B0609020204030204" pitchFamily="49" charset="0"/>
              </a:rPr>
              <a:t> == </a:t>
            </a:r>
            <a:r>
              <a:rPr lang="en-GB" sz="2400" dirty="0" err="1">
                <a:latin typeface="Consolas" panose="020B0609020204030204" pitchFamily="49" charset="0"/>
              </a:rPr>
              <a:t>batch_last</a:t>
            </a:r>
            <a:r>
              <a:rPr lang="en-GB" sz="2400" dirty="0">
                <a:latin typeface="Consolas" panose="020B0609020204030204" pitchFamily="49" charset="0"/>
              </a:rPr>
              <a:t>:</a:t>
            </a:r>
          </a:p>
          <a:p>
            <a:pPr algn="l"/>
            <a:r>
              <a:rPr lang="en-GB" sz="2400" dirty="0">
                <a:latin typeface="Consolas" panose="020B0609020204030204" pitchFamily="49" charset="0"/>
              </a:rPr>
              <a:t>    </a:t>
            </a:r>
            <a:r>
              <a:rPr lang="en-GB" sz="2400" dirty="0" err="1">
                <a:latin typeface="Consolas" panose="020B0609020204030204" pitchFamily="49" charset="0"/>
              </a:rPr>
              <a:t>batch_next</a:t>
            </a:r>
            <a:r>
              <a:rPr lang="en-GB" sz="2400" dirty="0">
                <a:latin typeface="Consolas" panose="020B0609020204030204" pitchFamily="49" charset="0"/>
              </a:rPr>
              <a:t> = </a:t>
            </a:r>
            <a:r>
              <a:rPr lang="en-GB" sz="2400" dirty="0" err="1">
                <a:latin typeface="Consolas" panose="020B0609020204030204" pitchFamily="49" charset="0"/>
              </a:rPr>
              <a:t>fetch_and_add</a:t>
            </a:r>
            <a:r>
              <a:rPr lang="en-GB" sz="2400" dirty="0">
                <a:latin typeface="Consolas" panose="020B0609020204030204" pitchFamily="49" charset="0"/>
              </a:rPr>
              <a:t>(next, 100)</a:t>
            </a:r>
          </a:p>
          <a:p>
            <a:pPr algn="l"/>
            <a:r>
              <a:rPr lang="en-GB" sz="2400" dirty="0">
                <a:latin typeface="Consolas" panose="020B0609020204030204" pitchFamily="49" charset="0"/>
              </a:rPr>
              <a:t>    </a:t>
            </a:r>
            <a:r>
              <a:rPr lang="en-GB" sz="2400" dirty="0" err="1">
                <a:latin typeface="Consolas" panose="020B0609020204030204" pitchFamily="49" charset="0"/>
              </a:rPr>
              <a:t>batch_last</a:t>
            </a:r>
            <a:r>
              <a:rPr lang="en-GB" sz="2400" dirty="0">
                <a:latin typeface="Consolas" panose="020B0609020204030204" pitchFamily="49" charset="0"/>
              </a:rPr>
              <a:t> = </a:t>
            </a:r>
            <a:r>
              <a:rPr lang="en-GB" sz="2400" dirty="0" err="1">
                <a:latin typeface="Consolas" panose="020B0609020204030204" pitchFamily="49" charset="0"/>
              </a:rPr>
              <a:t>batch_next</a:t>
            </a:r>
            <a:r>
              <a:rPr lang="en-GB" sz="2400" dirty="0">
                <a:latin typeface="Consolas" panose="020B0609020204030204" pitchFamily="49" charset="0"/>
              </a:rPr>
              <a:t> + 100</a:t>
            </a:r>
          </a:p>
          <a:p>
            <a:pPr algn="l"/>
            <a:r>
              <a:rPr lang="en-GB" sz="2400" dirty="0">
                <a:latin typeface="Consolas" panose="020B0609020204030204" pitchFamily="49" charset="0"/>
              </a:rPr>
              <a:t>  ret = </a:t>
            </a:r>
            <a:r>
              <a:rPr lang="en-GB" sz="2400" dirty="0" err="1">
                <a:latin typeface="Consolas" panose="020B0609020204030204" pitchFamily="49" charset="0"/>
              </a:rPr>
              <a:t>batch_next</a:t>
            </a:r>
            <a:endParaRPr lang="en-GB" sz="2400" dirty="0">
              <a:latin typeface="Consolas" panose="020B0609020204030204" pitchFamily="49" charset="0"/>
            </a:endParaRPr>
          </a:p>
          <a:p>
            <a:pPr algn="l"/>
            <a:r>
              <a:rPr lang="en-GB" sz="2400" dirty="0">
                <a:latin typeface="Consolas" panose="020B0609020204030204" pitchFamily="49" charset="0"/>
              </a:rPr>
              <a:t>  </a:t>
            </a:r>
            <a:r>
              <a:rPr lang="en-GB" sz="2400" dirty="0" err="1">
                <a:latin typeface="Consolas" panose="020B0609020204030204" pitchFamily="49" charset="0"/>
              </a:rPr>
              <a:t>batch_next</a:t>
            </a:r>
            <a:r>
              <a:rPr lang="en-GB" sz="2400" dirty="0">
                <a:latin typeface="Consolas" panose="020B0609020204030204" pitchFamily="49" charset="0"/>
              </a:rPr>
              <a:t> = </a:t>
            </a:r>
            <a:r>
              <a:rPr lang="en-GB" sz="2400" dirty="0" err="1">
                <a:latin typeface="Consolas" panose="020B0609020204030204" pitchFamily="49" charset="0"/>
              </a:rPr>
              <a:t>batch_next</a:t>
            </a:r>
            <a:r>
              <a:rPr lang="en-GB" sz="2400" dirty="0">
                <a:latin typeface="Consolas" panose="020B0609020204030204" pitchFamily="49" charset="0"/>
              </a:rPr>
              <a:t> + 1</a:t>
            </a:r>
          </a:p>
          <a:p>
            <a:pPr algn="l"/>
            <a:r>
              <a:rPr lang="en-GB" sz="2400" dirty="0">
                <a:latin typeface="Consolas" panose="020B0609020204030204" pitchFamily="49" charset="0"/>
              </a:rPr>
              <a:t>  return ret</a:t>
            </a:r>
          </a:p>
        </p:txBody>
      </p:sp>
    </p:spTree>
    <p:extLst>
      <p:ext uri="{BB962C8B-B14F-4D97-AF65-F5344CB8AC3E}">
        <p14:creationId xmlns:p14="http://schemas.microsoft.com/office/powerpoint/2010/main" val="384122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rPr>
              <a:t>Much better. Ca</a:t>
            </a:r>
            <a:r>
              <a:rPr lang="en-GB" sz="4500" spc="0" dirty="0">
                <a:ln>
                  <a:noFill/>
                </a:ln>
                <a:latin typeface="Segoe UI Semibold" panose="020B0702040204020203" pitchFamily="34" charset="0"/>
                <a:cs typeface="Segoe UI Semibold" panose="020B0702040204020203" pitchFamily="34" charset="0"/>
              </a:rPr>
              <a:t>n we improve further?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itle 16">
            <a:extLst>
              <a:ext uri="{FF2B5EF4-FFF2-40B4-BE49-F238E27FC236}">
                <a16:creationId xmlns:a16="http://schemas.microsoft.com/office/drawing/2014/main" id="{2EC8A234-49DE-4D8A-801F-497DCC7B335B}"/>
              </a:ext>
            </a:extLst>
          </p:cNvPr>
          <p:cNvSpPr txBox="1">
            <a:spLocks/>
          </p:cNvSpPr>
          <p:nvPr/>
        </p:nvSpPr>
        <p:spPr>
          <a:xfrm>
            <a:off x="586740" y="3585841"/>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defTabSz="914400">
              <a:spcBef>
                <a:spcPts val="0"/>
              </a:spcBef>
              <a:defRPr/>
            </a:pPr>
            <a:r>
              <a:rPr lang="en-GB" spc="0" dirty="0">
                <a:ln>
                  <a:noFill/>
                </a:ln>
                <a:latin typeface="Segoe UI Semibold" panose="020B0702040204020203" pitchFamily="34" charset="0"/>
                <a:cs typeface="Segoe UI Semibold" panose="020B0702040204020203" pitchFamily="34" charset="0"/>
              </a:rPr>
              <a:t>Other than using a bigger batch.</a:t>
            </a:r>
          </a:p>
        </p:txBody>
      </p:sp>
    </p:spTree>
    <p:extLst>
      <p:ext uri="{BB962C8B-B14F-4D97-AF65-F5344CB8AC3E}">
        <p14:creationId xmlns:p14="http://schemas.microsoft.com/office/powerpoint/2010/main" val="3668244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Thread-local generate()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Assume we will not use</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more than 1024 threads and that we only need to generate a million identifiers per second per thread.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At start, acquire a thread identifier. This will be a 10-bit number.</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Identifiers are formed from a next value of a thread-local counter as the top 54 bits and the thread identifier as the bottom 10 bits.</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This requires very little synchronization.</a:t>
            </a:r>
          </a:p>
        </p:txBody>
      </p:sp>
    </p:spTree>
    <p:extLst>
      <p:ext uri="{BB962C8B-B14F-4D97-AF65-F5344CB8AC3E}">
        <p14:creationId xmlns:p14="http://schemas.microsoft.com/office/powerpoint/2010/main" val="247021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Thread-local generator</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588263" y="2161676"/>
            <a:ext cx="3058530" cy="2215991"/>
          </a:xfrm>
          <a:prstGeom prst="rect">
            <a:avLst/>
          </a:prstGeom>
          <a:noFill/>
        </p:spPr>
        <p:txBody>
          <a:bodyPr wrap="none" lIns="0" tIns="0" rIns="0" bIns="0" rtlCol="0">
            <a:spAutoFit/>
          </a:bodyPr>
          <a:lstStyle/>
          <a:p>
            <a:pPr algn="l"/>
            <a:r>
              <a:rPr lang="en-GB" sz="2400" dirty="0">
                <a:latin typeface="Consolas" panose="020B0609020204030204" pitchFamily="49" charset="0"/>
              </a:rPr>
              <a:t>Shared:</a:t>
            </a:r>
          </a:p>
          <a:p>
            <a:pPr algn="l"/>
            <a:r>
              <a:rPr lang="en-GB" sz="2400" dirty="0">
                <a:latin typeface="Consolas" panose="020B0609020204030204" pitchFamily="49" charset="0"/>
              </a:rPr>
              <a:t>int64 </a:t>
            </a:r>
            <a:r>
              <a:rPr lang="en-GB" sz="2400" dirty="0" err="1">
                <a:latin typeface="Consolas" panose="020B0609020204030204" pitchFamily="49" charset="0"/>
              </a:rPr>
              <a:t>next_lsb</a:t>
            </a:r>
            <a:r>
              <a:rPr lang="en-GB" sz="2400" dirty="0">
                <a:latin typeface="Consolas" panose="020B0609020204030204" pitchFamily="49" charset="0"/>
              </a:rPr>
              <a:t> = 0</a:t>
            </a:r>
          </a:p>
          <a:p>
            <a:pPr algn="l"/>
            <a:endParaRPr lang="en-GB" sz="2400" dirty="0">
              <a:latin typeface="Consolas" panose="020B0609020204030204" pitchFamily="49" charset="0"/>
            </a:endParaRPr>
          </a:p>
          <a:p>
            <a:pPr algn="l"/>
            <a:r>
              <a:rPr lang="en-GB" sz="2400" dirty="0">
                <a:latin typeface="Consolas" panose="020B0609020204030204" pitchFamily="49" charset="0"/>
              </a:rPr>
              <a:t>Thread:</a:t>
            </a:r>
          </a:p>
          <a:p>
            <a:pPr algn="l"/>
            <a:r>
              <a:rPr lang="en-GB" sz="2400" dirty="0">
                <a:latin typeface="Consolas" panose="020B0609020204030204" pitchFamily="49" charset="0"/>
              </a:rPr>
              <a:t>int64 </a:t>
            </a:r>
            <a:r>
              <a:rPr lang="en-GB" sz="2400" dirty="0" err="1">
                <a:latin typeface="Consolas" panose="020B0609020204030204" pitchFamily="49" charset="0"/>
              </a:rPr>
              <a:t>lsb</a:t>
            </a:r>
            <a:endParaRPr lang="en-GB" sz="2400" dirty="0">
              <a:latin typeface="Consolas" panose="020B0609020204030204" pitchFamily="49" charset="0"/>
            </a:endParaRPr>
          </a:p>
          <a:p>
            <a:pPr algn="l"/>
            <a:r>
              <a:rPr lang="en-GB" sz="2400" dirty="0">
                <a:latin typeface="Consolas" panose="020B0609020204030204" pitchFamily="49" charset="0"/>
              </a:rPr>
              <a:t>int64 </a:t>
            </a:r>
            <a:r>
              <a:rPr lang="en-GB" sz="2400" dirty="0" err="1">
                <a:latin typeface="Consolas" panose="020B0609020204030204" pitchFamily="49" charset="0"/>
              </a:rPr>
              <a:t>next_msb</a:t>
            </a:r>
            <a:r>
              <a:rPr lang="en-GB" sz="2400" dirty="0">
                <a:latin typeface="Consolas" panose="020B0609020204030204" pitchFamily="49" charset="0"/>
              </a:rPr>
              <a:t> = 0</a:t>
            </a:r>
          </a:p>
        </p:txBody>
      </p:sp>
      <p:sp>
        <p:nvSpPr>
          <p:cNvPr id="5" name="TextBox 4">
            <a:extLst>
              <a:ext uri="{FF2B5EF4-FFF2-40B4-BE49-F238E27FC236}">
                <a16:creationId xmlns:a16="http://schemas.microsoft.com/office/drawing/2014/main" id="{AE8EE547-E265-464C-AF2D-0C24306C69CF}"/>
              </a:ext>
            </a:extLst>
          </p:cNvPr>
          <p:cNvSpPr txBox="1"/>
          <p:nvPr/>
        </p:nvSpPr>
        <p:spPr>
          <a:xfrm>
            <a:off x="4508510" y="3269671"/>
            <a:ext cx="4417876" cy="1477328"/>
          </a:xfrm>
          <a:prstGeom prst="rect">
            <a:avLst/>
          </a:prstGeom>
          <a:noFill/>
        </p:spPr>
        <p:txBody>
          <a:bodyPr wrap="none" lIns="0" tIns="0" rIns="0" bIns="0" rtlCol="0">
            <a:spAutoFit/>
          </a:bodyPr>
          <a:lstStyle/>
          <a:p>
            <a:pPr algn="l"/>
            <a:r>
              <a:rPr lang="en-GB" sz="2400" dirty="0">
                <a:latin typeface="Consolas" panose="020B0609020204030204" pitchFamily="49" charset="0"/>
              </a:rPr>
              <a:t>generate():</a:t>
            </a:r>
          </a:p>
          <a:p>
            <a:r>
              <a:rPr lang="en-GB" sz="2400" dirty="0">
                <a:latin typeface="Consolas" panose="020B0609020204030204" pitchFamily="49" charset="0"/>
              </a:rPr>
              <a:t>  </a:t>
            </a:r>
            <a:r>
              <a:rPr lang="en-GB" sz="2400" dirty="0" err="1">
                <a:latin typeface="Consolas" panose="020B0609020204030204" pitchFamily="49" charset="0"/>
              </a:rPr>
              <a:t>msb</a:t>
            </a:r>
            <a:r>
              <a:rPr lang="en-GB" sz="2400" dirty="0">
                <a:latin typeface="Consolas" panose="020B0609020204030204" pitchFamily="49" charset="0"/>
              </a:rPr>
              <a:t> = </a:t>
            </a:r>
            <a:r>
              <a:rPr lang="en-GB" sz="2400" dirty="0" err="1">
                <a:latin typeface="Consolas" panose="020B0609020204030204" pitchFamily="49" charset="0"/>
              </a:rPr>
              <a:t>next_msb</a:t>
            </a:r>
            <a:endParaRPr lang="en-GB" sz="2400" dirty="0">
              <a:latin typeface="Consolas" panose="020B0609020204030204" pitchFamily="49" charset="0"/>
            </a:endParaRPr>
          </a:p>
          <a:p>
            <a:r>
              <a:rPr lang="en-GB" sz="2400" dirty="0">
                <a:latin typeface="Consolas" panose="020B0609020204030204" pitchFamily="49" charset="0"/>
              </a:rPr>
              <a:t>  </a:t>
            </a:r>
            <a:r>
              <a:rPr lang="en-GB" sz="2400" dirty="0" err="1">
                <a:latin typeface="Consolas" panose="020B0609020204030204" pitchFamily="49" charset="0"/>
              </a:rPr>
              <a:t>next_msb</a:t>
            </a:r>
            <a:r>
              <a:rPr lang="en-GB" sz="2400" dirty="0">
                <a:latin typeface="Consolas" panose="020B0609020204030204" pitchFamily="49" charset="0"/>
              </a:rPr>
              <a:t> = </a:t>
            </a:r>
            <a:r>
              <a:rPr lang="en-GB" sz="2400" dirty="0" err="1">
                <a:latin typeface="Consolas" panose="020B0609020204030204" pitchFamily="49" charset="0"/>
              </a:rPr>
              <a:t>next_msb</a:t>
            </a:r>
            <a:r>
              <a:rPr lang="en-GB" sz="2400" dirty="0">
                <a:latin typeface="Consolas" panose="020B0609020204030204" pitchFamily="49" charset="0"/>
              </a:rPr>
              <a:t> + 1</a:t>
            </a:r>
          </a:p>
          <a:p>
            <a:pPr algn="l"/>
            <a:r>
              <a:rPr lang="en-GB" sz="2400" dirty="0">
                <a:latin typeface="Consolas" panose="020B0609020204030204" pitchFamily="49" charset="0"/>
              </a:rPr>
              <a:t>  return (</a:t>
            </a:r>
            <a:r>
              <a:rPr lang="en-GB" sz="2400" dirty="0" err="1">
                <a:latin typeface="Consolas" panose="020B0609020204030204" pitchFamily="49" charset="0"/>
              </a:rPr>
              <a:t>msb</a:t>
            </a:r>
            <a:r>
              <a:rPr lang="en-GB" sz="2400" dirty="0">
                <a:latin typeface="Consolas" panose="020B0609020204030204" pitchFamily="49" charset="0"/>
              </a:rPr>
              <a:t> &lt;&lt; 10) | </a:t>
            </a:r>
            <a:r>
              <a:rPr lang="en-GB" sz="2400" dirty="0" err="1">
                <a:latin typeface="Consolas" panose="020B0609020204030204" pitchFamily="49" charset="0"/>
              </a:rPr>
              <a:t>lsb</a:t>
            </a:r>
            <a:endParaRPr lang="en-GB" sz="2400" dirty="0">
              <a:latin typeface="Consolas" panose="020B0609020204030204" pitchFamily="49" charset="0"/>
            </a:endParaRPr>
          </a:p>
        </p:txBody>
      </p:sp>
      <p:sp>
        <p:nvSpPr>
          <p:cNvPr id="6" name="TextBox 5">
            <a:extLst>
              <a:ext uri="{FF2B5EF4-FFF2-40B4-BE49-F238E27FC236}">
                <a16:creationId xmlns:a16="http://schemas.microsoft.com/office/drawing/2014/main" id="{5D2E8BB1-41EC-4968-80A5-45FF3C6416A1}"/>
              </a:ext>
            </a:extLst>
          </p:cNvPr>
          <p:cNvSpPr txBox="1"/>
          <p:nvPr/>
        </p:nvSpPr>
        <p:spPr>
          <a:xfrm>
            <a:off x="4508510" y="2161676"/>
            <a:ext cx="5777223" cy="738664"/>
          </a:xfrm>
          <a:prstGeom prst="rect">
            <a:avLst/>
          </a:prstGeom>
          <a:noFill/>
        </p:spPr>
        <p:txBody>
          <a:bodyPr wrap="none" lIns="0" tIns="0" rIns="0" bIns="0" rtlCol="0">
            <a:spAutoFit/>
          </a:bodyPr>
          <a:lstStyle/>
          <a:p>
            <a:pPr algn="l"/>
            <a:r>
              <a:rPr lang="en-GB" sz="2400" dirty="0" err="1">
                <a:latin typeface="Consolas" panose="020B0609020204030204" pitchFamily="49" charset="0"/>
              </a:rPr>
              <a:t>init</a:t>
            </a:r>
            <a:r>
              <a:rPr lang="en-GB" sz="2400" dirty="0">
                <a:latin typeface="Consolas" panose="020B0609020204030204" pitchFamily="49" charset="0"/>
              </a:rPr>
              <a:t>():</a:t>
            </a:r>
          </a:p>
          <a:p>
            <a:pPr algn="l"/>
            <a:r>
              <a:rPr lang="en-GB" sz="2400" dirty="0">
                <a:latin typeface="Consolas" panose="020B0609020204030204" pitchFamily="49" charset="0"/>
              </a:rPr>
              <a:t>  </a:t>
            </a:r>
            <a:r>
              <a:rPr lang="en-GB" sz="2400" dirty="0" err="1">
                <a:latin typeface="Consolas" panose="020B0609020204030204" pitchFamily="49" charset="0"/>
              </a:rPr>
              <a:t>lsb</a:t>
            </a:r>
            <a:r>
              <a:rPr lang="en-GB" sz="2400" dirty="0">
                <a:latin typeface="Consolas" panose="020B0609020204030204" pitchFamily="49" charset="0"/>
              </a:rPr>
              <a:t> = </a:t>
            </a:r>
            <a:r>
              <a:rPr lang="en-GB" sz="2400" dirty="0" err="1">
                <a:latin typeface="Consolas" panose="020B0609020204030204" pitchFamily="49" charset="0"/>
              </a:rPr>
              <a:t>fetch_and_add</a:t>
            </a:r>
            <a:r>
              <a:rPr lang="en-GB" sz="2400" dirty="0">
                <a:latin typeface="Consolas" panose="020B0609020204030204" pitchFamily="49" charset="0"/>
              </a:rPr>
              <a:t>(</a:t>
            </a:r>
            <a:r>
              <a:rPr lang="en-GB" sz="2400" dirty="0" err="1">
                <a:latin typeface="Consolas" panose="020B0609020204030204" pitchFamily="49" charset="0"/>
              </a:rPr>
              <a:t>next_lsb</a:t>
            </a:r>
            <a:r>
              <a:rPr lang="en-GB" sz="2400" dirty="0">
                <a:latin typeface="Consolas" panose="020B0609020204030204" pitchFamily="49" charset="0"/>
              </a:rPr>
              <a:t>, 1)</a:t>
            </a:r>
          </a:p>
        </p:txBody>
      </p:sp>
    </p:spTree>
    <p:extLst>
      <p:ext uri="{BB962C8B-B14F-4D97-AF65-F5344CB8AC3E}">
        <p14:creationId xmlns:p14="http://schemas.microsoft.com/office/powerpoint/2010/main" val="228313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1: Summary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Different ways of generating identifiers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Depending on the requirements of the workload</a:t>
            </a: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Batching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A useful technique to amortize the cost of synchronization</a:t>
            </a:r>
          </a:p>
          <a:p>
            <a:r>
              <a:rPr lang="en-GB" sz="4000" dirty="0">
                <a:solidFill>
                  <a:schemeClr val="tx1"/>
                </a:solidFill>
                <a:cs typeface="Segoe UI Light" panose="020B0502040204020203" pitchFamily="34" charset="0"/>
              </a:rPr>
              <a:t>Splitting the identifier space among threads</a:t>
            </a:r>
          </a:p>
          <a:p>
            <a:r>
              <a:rPr lang="en-GB" sz="2400" dirty="0">
                <a:solidFill>
                  <a:srgbClr val="000000"/>
                </a:solidFill>
                <a:latin typeface="Segoe UI"/>
                <a:cs typeface="Segoe UI" panose="020B0502040204020203" pitchFamily="34" charset="0"/>
              </a:rPr>
              <a:t>Almost no synchronization, but causes fragmentation</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6060595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1</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What changes if identifiers need to be</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consecutive? In some cases, this is desirable e.g. when generating transaction commit versions. Having consecutive identifiers helps with keeping track of completed transactions which is useful for garbage collection.</a:t>
            </a:r>
            <a:endParaRPr lang="en-GB" sz="280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359230483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2</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12702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Limit the number of objects of type T allocated by all threads in the system to 1000.</a:t>
            </a:r>
          </a:p>
        </p:txBody>
      </p:sp>
      <p:sp>
        <p:nvSpPr>
          <p:cNvPr id="5" name="Text Placeholder 2">
            <a:extLst>
              <a:ext uri="{FF2B5EF4-FFF2-40B4-BE49-F238E27FC236}">
                <a16:creationId xmlns:a16="http://schemas.microsoft.com/office/drawing/2014/main" id="{FCA0BB24-8C5E-4890-9941-08A25D741657}"/>
              </a:ext>
            </a:extLst>
          </p:cNvPr>
          <p:cNvSpPr txBox="1">
            <a:spLocks/>
          </p:cNvSpPr>
          <p:nvPr/>
        </p:nvSpPr>
        <p:spPr>
          <a:xfrm>
            <a:off x="588263" y="3244196"/>
            <a:ext cx="11362151" cy="206158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Real problem: Reading objects from a database is expensive. To reduce the cost, we cache most recently read objects in machine’s main memory. We would like to keep the size of the cache limited to e.g. 1 GB to reduce the impact of caching.</a:t>
            </a:r>
          </a:p>
        </p:txBody>
      </p:sp>
    </p:spTree>
    <p:extLst>
      <p:ext uri="{BB962C8B-B14F-4D97-AF65-F5344CB8AC3E}">
        <p14:creationId xmlns:p14="http://schemas.microsoft.com/office/powerpoint/2010/main" val="1678767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2: MPSC messaging queue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88263" y="1879396"/>
            <a:ext cx="11362151" cy="46004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Write a multi-producer,</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single-consumer queue to use for sending messages between threads.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The queue supports enqueue(m) operation that adds a new message to the queue. Enqueue() can be executed by any of the threads in the system.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The queue also supports </a:t>
            </a:r>
            <a:r>
              <a:rPr kumimoji="0" lang="en-GB" sz="2800" b="0" i="0" u="none" strike="noStrike" kern="1200" cap="none" spc="0" normalizeH="0" noProof="0" dirty="0" err="1">
                <a:ln>
                  <a:noFill/>
                </a:ln>
                <a:solidFill>
                  <a:schemeClr val="tx1"/>
                </a:solidFill>
                <a:effectLst/>
                <a:uLnTx/>
                <a:uFillTx/>
                <a:latin typeface="+mj-lt"/>
                <a:ea typeface="+mn-ea"/>
                <a:cs typeface="Segoe UI" panose="020B0502040204020203" pitchFamily="34" charset="0"/>
              </a:rPr>
              <a:t>dequeue_all</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call which removes all the messages from the queue and returns them to the caller. Only a designated consumer thread can invoke this call. The messages are returned in the order in which they were enqueued to the queue.</a:t>
            </a:r>
            <a:endParaRPr kumimoji="0" lang="en-GB" sz="2800" b="0" i="1"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88258803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Sample execution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5C02A378-1FC7-4F98-8073-B0632954C4B3}"/>
              </a:ext>
            </a:extLst>
          </p:cNvPr>
          <p:cNvSpPr txBox="1"/>
          <p:nvPr/>
        </p:nvSpPr>
        <p:spPr>
          <a:xfrm>
            <a:off x="4102444" y="1647568"/>
            <a:ext cx="1796967" cy="430887"/>
          </a:xfrm>
          <a:prstGeom prst="rect">
            <a:avLst/>
          </a:prstGeom>
          <a:noFill/>
        </p:spPr>
        <p:txBody>
          <a:bodyPr wrap="none" lIns="0" tIns="0" rIns="0" bIns="0" rtlCol="0">
            <a:spAutoFit/>
          </a:bodyPr>
          <a:lstStyle/>
          <a:p>
            <a:pPr algn="l"/>
            <a:r>
              <a:rPr lang="en-GB" sz="2800" dirty="0"/>
              <a:t>enqueue(1)</a:t>
            </a:r>
          </a:p>
        </p:txBody>
      </p:sp>
      <p:sp>
        <p:nvSpPr>
          <p:cNvPr id="5" name="TextBox 4">
            <a:extLst>
              <a:ext uri="{FF2B5EF4-FFF2-40B4-BE49-F238E27FC236}">
                <a16:creationId xmlns:a16="http://schemas.microsoft.com/office/drawing/2014/main" id="{7AE16D69-8FE6-40A7-BEFB-0A255549EBC6}"/>
              </a:ext>
            </a:extLst>
          </p:cNvPr>
          <p:cNvSpPr txBox="1"/>
          <p:nvPr/>
        </p:nvSpPr>
        <p:spPr>
          <a:xfrm>
            <a:off x="4102444" y="2360882"/>
            <a:ext cx="1796967" cy="430887"/>
          </a:xfrm>
          <a:prstGeom prst="rect">
            <a:avLst/>
          </a:prstGeom>
          <a:noFill/>
        </p:spPr>
        <p:txBody>
          <a:bodyPr wrap="none" lIns="0" tIns="0" rIns="0" bIns="0" rtlCol="0">
            <a:spAutoFit/>
          </a:bodyPr>
          <a:lstStyle/>
          <a:p>
            <a:pPr algn="l"/>
            <a:r>
              <a:rPr lang="en-GB" sz="2800" dirty="0"/>
              <a:t>enqueue(2)</a:t>
            </a:r>
          </a:p>
        </p:txBody>
      </p:sp>
      <p:sp>
        <p:nvSpPr>
          <p:cNvPr id="6" name="TextBox 5">
            <a:extLst>
              <a:ext uri="{FF2B5EF4-FFF2-40B4-BE49-F238E27FC236}">
                <a16:creationId xmlns:a16="http://schemas.microsoft.com/office/drawing/2014/main" id="{CCD3BDD8-8FD3-4E92-A362-3AB564143AD4}"/>
              </a:ext>
            </a:extLst>
          </p:cNvPr>
          <p:cNvSpPr txBox="1"/>
          <p:nvPr/>
        </p:nvSpPr>
        <p:spPr>
          <a:xfrm>
            <a:off x="4102444" y="3074196"/>
            <a:ext cx="3403176" cy="430887"/>
          </a:xfrm>
          <a:prstGeom prst="rect">
            <a:avLst/>
          </a:prstGeom>
          <a:noFill/>
        </p:spPr>
        <p:txBody>
          <a:bodyPr wrap="none" lIns="0" tIns="0" rIns="0" bIns="0" rtlCol="0">
            <a:spAutoFit/>
          </a:bodyPr>
          <a:lstStyle/>
          <a:p>
            <a:pPr algn="l"/>
            <a:r>
              <a:rPr lang="en-GB" sz="2800" dirty="0" err="1"/>
              <a:t>dequeue_all</a:t>
            </a:r>
            <a:r>
              <a:rPr lang="en-GB" sz="2800" dirty="0"/>
              <a:t>() → (1, 2)</a:t>
            </a:r>
          </a:p>
        </p:txBody>
      </p:sp>
      <p:sp>
        <p:nvSpPr>
          <p:cNvPr id="7" name="TextBox 6">
            <a:extLst>
              <a:ext uri="{FF2B5EF4-FFF2-40B4-BE49-F238E27FC236}">
                <a16:creationId xmlns:a16="http://schemas.microsoft.com/office/drawing/2014/main" id="{D75C0A7B-2E60-4975-AA92-B3407B692A63}"/>
              </a:ext>
            </a:extLst>
          </p:cNvPr>
          <p:cNvSpPr txBox="1"/>
          <p:nvPr/>
        </p:nvSpPr>
        <p:spPr>
          <a:xfrm>
            <a:off x="4102443" y="3783804"/>
            <a:ext cx="1796967" cy="430887"/>
          </a:xfrm>
          <a:prstGeom prst="rect">
            <a:avLst/>
          </a:prstGeom>
          <a:noFill/>
        </p:spPr>
        <p:txBody>
          <a:bodyPr wrap="none" lIns="0" tIns="0" rIns="0" bIns="0" rtlCol="0">
            <a:spAutoFit/>
          </a:bodyPr>
          <a:lstStyle/>
          <a:p>
            <a:pPr algn="l"/>
            <a:r>
              <a:rPr lang="en-GB" sz="2800" dirty="0"/>
              <a:t>enqueue(3)</a:t>
            </a:r>
          </a:p>
        </p:txBody>
      </p:sp>
      <p:sp>
        <p:nvSpPr>
          <p:cNvPr id="8" name="TextBox 7">
            <a:extLst>
              <a:ext uri="{FF2B5EF4-FFF2-40B4-BE49-F238E27FC236}">
                <a16:creationId xmlns:a16="http://schemas.microsoft.com/office/drawing/2014/main" id="{5F04F66F-1D77-42F6-9E81-52AA16E5228F}"/>
              </a:ext>
            </a:extLst>
          </p:cNvPr>
          <p:cNvSpPr txBox="1"/>
          <p:nvPr/>
        </p:nvSpPr>
        <p:spPr>
          <a:xfrm>
            <a:off x="4102444" y="4500824"/>
            <a:ext cx="1796967" cy="430887"/>
          </a:xfrm>
          <a:prstGeom prst="rect">
            <a:avLst/>
          </a:prstGeom>
          <a:noFill/>
        </p:spPr>
        <p:txBody>
          <a:bodyPr wrap="none" lIns="0" tIns="0" rIns="0" bIns="0" rtlCol="0">
            <a:spAutoFit/>
          </a:bodyPr>
          <a:lstStyle/>
          <a:p>
            <a:pPr algn="l"/>
            <a:r>
              <a:rPr lang="en-GB" sz="2800" dirty="0"/>
              <a:t>enqueue(4)</a:t>
            </a:r>
          </a:p>
        </p:txBody>
      </p:sp>
      <p:sp>
        <p:nvSpPr>
          <p:cNvPr id="9" name="TextBox 8">
            <a:extLst>
              <a:ext uri="{FF2B5EF4-FFF2-40B4-BE49-F238E27FC236}">
                <a16:creationId xmlns:a16="http://schemas.microsoft.com/office/drawing/2014/main" id="{BEAA2400-64F5-467E-BC5F-D3E9F3B59853}"/>
              </a:ext>
            </a:extLst>
          </p:cNvPr>
          <p:cNvSpPr txBox="1"/>
          <p:nvPr/>
        </p:nvSpPr>
        <p:spPr>
          <a:xfrm>
            <a:off x="4102443" y="5210432"/>
            <a:ext cx="3403176" cy="430887"/>
          </a:xfrm>
          <a:prstGeom prst="rect">
            <a:avLst/>
          </a:prstGeom>
          <a:noFill/>
        </p:spPr>
        <p:txBody>
          <a:bodyPr wrap="none" lIns="0" tIns="0" rIns="0" bIns="0" rtlCol="0">
            <a:spAutoFit/>
          </a:bodyPr>
          <a:lstStyle/>
          <a:p>
            <a:pPr algn="l"/>
            <a:r>
              <a:rPr lang="en-GB" sz="2800" dirty="0" err="1"/>
              <a:t>dequeue_all</a:t>
            </a:r>
            <a:r>
              <a:rPr lang="en-GB" sz="2800" dirty="0"/>
              <a:t>() → (4, 3)</a:t>
            </a:r>
          </a:p>
        </p:txBody>
      </p:sp>
      <p:sp>
        <p:nvSpPr>
          <p:cNvPr id="4" name="Multiplication Sign 3">
            <a:extLst>
              <a:ext uri="{FF2B5EF4-FFF2-40B4-BE49-F238E27FC236}">
                <a16:creationId xmlns:a16="http://schemas.microsoft.com/office/drawing/2014/main" id="{33A3632E-CDAE-4819-B490-D4B9C27695F9}"/>
              </a:ext>
            </a:extLst>
          </p:cNvPr>
          <p:cNvSpPr/>
          <p:nvPr/>
        </p:nvSpPr>
        <p:spPr bwMode="auto">
          <a:xfrm>
            <a:off x="4764575" y="4587322"/>
            <a:ext cx="2078913" cy="1813478"/>
          </a:xfrm>
          <a:prstGeom prst="mathMultiply">
            <a:avLst>
              <a:gd name="adj1" fmla="val 9855"/>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116862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Can you propose a solution?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5645114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uilding with many windows&#10;&#10;AI-generated content may be incorrect.">
            <a:extLst>
              <a:ext uri="{FF2B5EF4-FFF2-40B4-BE49-F238E27FC236}">
                <a16:creationId xmlns:a16="http://schemas.microsoft.com/office/drawing/2014/main" id="{8A81ACE8-D61C-C520-B459-08D6F5AFA4A8}"/>
              </a:ext>
            </a:extLst>
          </p:cNvPr>
          <p:cNvPicPr>
            <a:picLocks noChangeAspect="1"/>
          </p:cNvPicPr>
          <p:nvPr/>
        </p:nvPicPr>
        <p:blipFill>
          <a:blip r:embed="rId2">
            <a:extLst>
              <a:ext uri="{28A0092B-C50C-407E-A947-70E740481C1C}">
                <a14:useLocalDpi xmlns:a14="http://schemas.microsoft.com/office/drawing/2010/main" val="0"/>
              </a:ext>
            </a:extLst>
          </a:blip>
          <a:srcRect l="9640" r="4583" b="1"/>
          <a:stretch>
            <a:fillRect/>
          </a:stretch>
        </p:blipFill>
        <p:spPr>
          <a:xfrm>
            <a:off x="20" y="10"/>
            <a:ext cx="12191980" cy="6857990"/>
          </a:xfrm>
          <a:prstGeom prst="rect">
            <a:avLst/>
          </a:prstGeom>
          <a:noFill/>
        </p:spPr>
      </p:pic>
      <p:sp>
        <p:nvSpPr>
          <p:cNvPr id="16" name="Title 2">
            <a:extLst>
              <a:ext uri="{FF2B5EF4-FFF2-40B4-BE49-F238E27FC236}">
                <a16:creationId xmlns:a16="http://schemas.microsoft.com/office/drawing/2014/main" id="{EBDB8798-F251-372D-5211-717DF45346B9}"/>
              </a:ext>
            </a:extLst>
          </p:cNvPr>
          <p:cNvSpPr>
            <a:spLocks noGrp="1"/>
          </p:cNvSpPr>
          <p:nvPr>
            <p:ph type="title"/>
          </p:nvPr>
        </p:nvSpPr>
        <p:spPr>
          <a:xfrm>
            <a:off x="0" y="3657600"/>
            <a:ext cx="12192000" cy="3200400"/>
          </a:xfrm>
        </p:spPr>
        <p:txBody>
          <a:bodyPr wrap="square" anchor="b">
            <a:normAutofit/>
          </a:bodyPr>
          <a:lstStyle/>
          <a:p>
            <a:r>
              <a:rPr lang="en-US" dirty="0"/>
              <a:t>Microsoft Research Cambridge</a:t>
            </a:r>
          </a:p>
        </p:txBody>
      </p:sp>
    </p:spTree>
    <p:extLst>
      <p:ext uri="{BB962C8B-B14F-4D97-AF65-F5344CB8AC3E}">
        <p14:creationId xmlns:p14="http://schemas.microsoft.com/office/powerpoint/2010/main" val="35312607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Lock-based queue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81A1106B-191D-4A2D-A378-EF2F618BE83C}"/>
              </a:ext>
            </a:extLst>
          </p:cNvPr>
          <p:cNvSpPr txBox="1"/>
          <p:nvPr/>
        </p:nvSpPr>
        <p:spPr>
          <a:xfrm>
            <a:off x="588263" y="1767006"/>
            <a:ext cx="2718693" cy="3323987"/>
          </a:xfrm>
          <a:prstGeom prst="rect">
            <a:avLst/>
          </a:prstGeom>
          <a:noFill/>
        </p:spPr>
        <p:txBody>
          <a:bodyPr wrap="none" lIns="0" tIns="0" rIns="0" bIns="0" rtlCol="0">
            <a:spAutoFit/>
          </a:bodyPr>
          <a:lstStyle/>
          <a:p>
            <a:pPr algn="l"/>
            <a:r>
              <a:rPr lang="en-GB" sz="2400" dirty="0">
                <a:latin typeface="Consolas" panose="020B0609020204030204" pitchFamily="49" charset="0"/>
              </a:rPr>
              <a:t>struct </a:t>
            </a:r>
            <a:r>
              <a:rPr lang="en-GB" sz="2400" dirty="0" err="1">
                <a:latin typeface="Consolas" panose="020B0609020204030204" pitchFamily="49" charset="0"/>
              </a:rPr>
              <a:t>msg</a:t>
            </a:r>
            <a:r>
              <a:rPr lang="en-GB" sz="2400" dirty="0">
                <a:latin typeface="Consolas" panose="020B0609020204030204" pitchFamily="49" charset="0"/>
              </a:rPr>
              <a:t> {</a:t>
            </a:r>
          </a:p>
          <a:p>
            <a:pPr algn="l"/>
            <a:r>
              <a:rPr lang="en-GB" sz="2400" dirty="0">
                <a:latin typeface="Consolas" panose="020B0609020204030204" pitchFamily="49" charset="0"/>
              </a:rPr>
              <a:t>  int64 data</a:t>
            </a:r>
          </a:p>
          <a:p>
            <a:pPr algn="l"/>
            <a:r>
              <a:rPr lang="en-GB" sz="2400" dirty="0">
                <a:latin typeface="Consolas" panose="020B0609020204030204" pitchFamily="49" charset="0"/>
              </a:rPr>
              <a:t>  </a:t>
            </a:r>
            <a:r>
              <a:rPr lang="en-GB" sz="2400" dirty="0" err="1">
                <a:latin typeface="Consolas" panose="020B0609020204030204" pitchFamily="49" charset="0"/>
              </a:rPr>
              <a:t>msg</a:t>
            </a:r>
            <a:r>
              <a:rPr lang="en-GB" sz="2400" dirty="0">
                <a:latin typeface="Consolas" panose="020B0609020204030204" pitchFamily="49" charset="0"/>
              </a:rPr>
              <a:t> *next</a:t>
            </a:r>
          </a:p>
          <a:p>
            <a:pPr algn="l"/>
            <a:r>
              <a:rPr lang="en-GB" sz="2400" dirty="0">
                <a:latin typeface="Consolas" panose="020B0609020204030204" pitchFamily="49" charset="0"/>
              </a:rPr>
              <a:t>}</a:t>
            </a:r>
          </a:p>
          <a:p>
            <a:pPr algn="l"/>
            <a:endParaRPr lang="en-GB" sz="2400" dirty="0">
              <a:latin typeface="Consolas" panose="020B0609020204030204" pitchFamily="49" charset="0"/>
            </a:endParaRPr>
          </a:p>
          <a:p>
            <a:pPr algn="l"/>
            <a:r>
              <a:rPr lang="en-GB" sz="2400" dirty="0">
                <a:latin typeface="Consolas" panose="020B0609020204030204" pitchFamily="49" charset="0"/>
              </a:rPr>
              <a:t>Shared:</a:t>
            </a:r>
          </a:p>
          <a:p>
            <a:pPr algn="l"/>
            <a:r>
              <a:rPr lang="en-GB" sz="2400" dirty="0">
                <a:latin typeface="Consolas" panose="020B0609020204030204" pitchFamily="49" charset="0"/>
              </a:rPr>
              <a:t>Lock </a:t>
            </a:r>
            <a:r>
              <a:rPr lang="en-GB" sz="2400" dirty="0" err="1">
                <a:latin typeface="Consolas" panose="020B0609020204030204" pitchFamily="49" charset="0"/>
              </a:rPr>
              <a:t>the_lock</a:t>
            </a:r>
            <a:endParaRPr lang="en-GB" sz="2400" dirty="0">
              <a:latin typeface="Consolas" panose="020B0609020204030204" pitchFamily="49" charset="0"/>
            </a:endParaRPr>
          </a:p>
          <a:p>
            <a:pPr algn="l"/>
            <a:r>
              <a:rPr lang="en-GB" sz="2400" dirty="0" err="1">
                <a:latin typeface="Consolas" panose="020B0609020204030204" pitchFamily="49" charset="0"/>
              </a:rPr>
              <a:t>msg</a:t>
            </a:r>
            <a:r>
              <a:rPr lang="en-GB" sz="2400" dirty="0">
                <a:latin typeface="Consolas" panose="020B0609020204030204" pitchFamily="49" charset="0"/>
              </a:rPr>
              <a:t> *head = null</a:t>
            </a:r>
          </a:p>
          <a:p>
            <a:pPr algn="l"/>
            <a:r>
              <a:rPr lang="en-GB" sz="2400" dirty="0" err="1">
                <a:latin typeface="Consolas" panose="020B0609020204030204" pitchFamily="49" charset="0"/>
              </a:rPr>
              <a:t>msg</a:t>
            </a:r>
            <a:r>
              <a:rPr lang="en-GB" sz="2400" dirty="0">
                <a:latin typeface="Consolas" panose="020B0609020204030204" pitchFamily="49" charset="0"/>
              </a:rPr>
              <a:t> *tail = null</a:t>
            </a:r>
          </a:p>
        </p:txBody>
      </p:sp>
      <p:sp>
        <p:nvSpPr>
          <p:cNvPr id="5" name="TextBox 4">
            <a:extLst>
              <a:ext uri="{FF2B5EF4-FFF2-40B4-BE49-F238E27FC236}">
                <a16:creationId xmlns:a16="http://schemas.microsoft.com/office/drawing/2014/main" id="{AE8EE547-E265-464C-AF2D-0C24306C69CF}"/>
              </a:ext>
            </a:extLst>
          </p:cNvPr>
          <p:cNvSpPr txBox="1"/>
          <p:nvPr/>
        </p:nvSpPr>
        <p:spPr>
          <a:xfrm>
            <a:off x="7724832" y="1767006"/>
            <a:ext cx="3398366" cy="2585323"/>
          </a:xfrm>
          <a:prstGeom prst="rect">
            <a:avLst/>
          </a:prstGeom>
          <a:noFill/>
        </p:spPr>
        <p:txBody>
          <a:bodyPr wrap="none" lIns="0" tIns="0" rIns="0" bIns="0" rtlCol="0">
            <a:spAutoFit/>
          </a:bodyPr>
          <a:lstStyle/>
          <a:p>
            <a:pPr algn="l"/>
            <a:r>
              <a:rPr lang="en-GB" sz="2400" dirty="0" err="1">
                <a:latin typeface="Consolas" panose="020B0609020204030204" pitchFamily="49" charset="0"/>
              </a:rPr>
              <a:t>dequeue_all</a:t>
            </a:r>
            <a:r>
              <a:rPr lang="en-GB" sz="2400" dirty="0">
                <a:latin typeface="Consolas" panose="020B0609020204030204" pitchFamily="49" charset="0"/>
              </a:rPr>
              <a:t>():</a:t>
            </a:r>
          </a:p>
          <a:p>
            <a:r>
              <a:rPr lang="en-GB" sz="2400" dirty="0">
                <a:latin typeface="Consolas" panose="020B0609020204030204" pitchFamily="49" charset="0"/>
              </a:rPr>
              <a:t>  </a:t>
            </a:r>
            <a:r>
              <a:rPr lang="en-GB" sz="2400" dirty="0" err="1">
                <a:latin typeface="Consolas" panose="020B0609020204030204" pitchFamily="49" charset="0"/>
              </a:rPr>
              <a:t>the_lock.acquire</a:t>
            </a:r>
            <a:r>
              <a:rPr lang="en-GB" sz="2400" dirty="0">
                <a:latin typeface="Consolas" panose="020B0609020204030204" pitchFamily="49" charset="0"/>
              </a:rPr>
              <a:t>()</a:t>
            </a:r>
          </a:p>
          <a:p>
            <a:r>
              <a:rPr lang="en-GB" sz="2400" dirty="0">
                <a:latin typeface="Consolas" panose="020B0609020204030204" pitchFamily="49" charset="0"/>
              </a:rPr>
              <a:t>  ret = head</a:t>
            </a:r>
          </a:p>
          <a:p>
            <a:r>
              <a:rPr lang="en-GB" sz="2400" dirty="0">
                <a:latin typeface="Consolas" panose="020B0609020204030204" pitchFamily="49" charset="0"/>
              </a:rPr>
              <a:t>  head = null</a:t>
            </a:r>
          </a:p>
          <a:p>
            <a:r>
              <a:rPr lang="en-GB" sz="2400" dirty="0">
                <a:latin typeface="Consolas" panose="020B0609020204030204" pitchFamily="49" charset="0"/>
              </a:rPr>
              <a:t>  tail = null</a:t>
            </a:r>
          </a:p>
          <a:p>
            <a:r>
              <a:rPr lang="en-GB" sz="2400" dirty="0">
                <a:latin typeface="Consolas" panose="020B0609020204030204" pitchFamily="49" charset="0"/>
              </a:rPr>
              <a:t>  </a:t>
            </a:r>
            <a:r>
              <a:rPr lang="en-GB" sz="2400" dirty="0" err="1">
                <a:latin typeface="Consolas" panose="020B0609020204030204" pitchFamily="49" charset="0"/>
              </a:rPr>
              <a:t>the_lock.release</a:t>
            </a:r>
            <a:r>
              <a:rPr lang="en-GB" sz="2400" dirty="0">
                <a:latin typeface="Consolas" panose="020B0609020204030204" pitchFamily="49" charset="0"/>
              </a:rPr>
              <a:t>()</a:t>
            </a:r>
          </a:p>
          <a:p>
            <a:r>
              <a:rPr lang="en-GB" sz="2400" dirty="0">
                <a:latin typeface="Consolas" panose="020B0609020204030204" pitchFamily="49" charset="0"/>
              </a:rPr>
              <a:t>  return ret</a:t>
            </a:r>
          </a:p>
        </p:txBody>
      </p:sp>
      <p:sp>
        <p:nvSpPr>
          <p:cNvPr id="6" name="TextBox 5">
            <a:extLst>
              <a:ext uri="{FF2B5EF4-FFF2-40B4-BE49-F238E27FC236}">
                <a16:creationId xmlns:a16="http://schemas.microsoft.com/office/drawing/2014/main" id="{5D2E8BB1-41EC-4968-80A5-45FF3C6416A1}"/>
              </a:ext>
            </a:extLst>
          </p:cNvPr>
          <p:cNvSpPr txBox="1"/>
          <p:nvPr/>
        </p:nvSpPr>
        <p:spPr>
          <a:xfrm>
            <a:off x="3794133" y="1767006"/>
            <a:ext cx="3398366" cy="3693319"/>
          </a:xfrm>
          <a:prstGeom prst="rect">
            <a:avLst/>
          </a:prstGeom>
          <a:noFill/>
        </p:spPr>
        <p:txBody>
          <a:bodyPr wrap="none" lIns="0" tIns="0" rIns="0" bIns="0" rtlCol="0">
            <a:spAutoFit/>
          </a:bodyPr>
          <a:lstStyle/>
          <a:p>
            <a:pPr algn="l"/>
            <a:r>
              <a:rPr lang="en-GB" sz="2400" dirty="0">
                <a:latin typeface="Consolas" panose="020B0609020204030204" pitchFamily="49" charset="0"/>
              </a:rPr>
              <a:t>enqueue(m):</a:t>
            </a:r>
          </a:p>
          <a:p>
            <a:pPr algn="l"/>
            <a:r>
              <a:rPr lang="en-GB" sz="2400" dirty="0">
                <a:latin typeface="Consolas" panose="020B0609020204030204" pitchFamily="49" charset="0"/>
              </a:rPr>
              <a:t>  </a:t>
            </a:r>
            <a:r>
              <a:rPr lang="en-GB" sz="2400" dirty="0" err="1">
                <a:latin typeface="Consolas" panose="020B0609020204030204" pitchFamily="49" charset="0"/>
              </a:rPr>
              <a:t>m.next</a:t>
            </a:r>
            <a:r>
              <a:rPr lang="en-GB" sz="2400" dirty="0">
                <a:latin typeface="Consolas" panose="020B0609020204030204" pitchFamily="49" charset="0"/>
              </a:rPr>
              <a:t> = null</a:t>
            </a:r>
          </a:p>
          <a:p>
            <a:pPr algn="l"/>
            <a:r>
              <a:rPr lang="en-GB" sz="2400" dirty="0">
                <a:latin typeface="Consolas" panose="020B0609020204030204" pitchFamily="49" charset="0"/>
              </a:rPr>
              <a:t>  </a:t>
            </a:r>
            <a:r>
              <a:rPr lang="en-GB" sz="2400" dirty="0" err="1">
                <a:latin typeface="Consolas" panose="020B0609020204030204" pitchFamily="49" charset="0"/>
              </a:rPr>
              <a:t>the_lock.acquire</a:t>
            </a:r>
            <a:r>
              <a:rPr lang="en-GB" sz="2400" dirty="0">
                <a:latin typeface="Consolas" panose="020B0609020204030204" pitchFamily="49" charset="0"/>
              </a:rPr>
              <a:t>()</a:t>
            </a:r>
          </a:p>
          <a:p>
            <a:pPr algn="l"/>
            <a:r>
              <a:rPr lang="en-GB" sz="2400" dirty="0">
                <a:latin typeface="Consolas" panose="020B0609020204030204" pitchFamily="49" charset="0"/>
              </a:rPr>
              <a:t>  if head == null:</a:t>
            </a:r>
          </a:p>
          <a:p>
            <a:pPr algn="l"/>
            <a:r>
              <a:rPr lang="en-GB" sz="2400" dirty="0">
                <a:latin typeface="Consolas" panose="020B0609020204030204" pitchFamily="49" charset="0"/>
              </a:rPr>
              <a:t>    head = m</a:t>
            </a:r>
          </a:p>
          <a:p>
            <a:pPr algn="l"/>
            <a:r>
              <a:rPr lang="en-GB" sz="2400" dirty="0">
                <a:latin typeface="Consolas" panose="020B0609020204030204" pitchFamily="49" charset="0"/>
              </a:rPr>
              <a:t>    tail = m</a:t>
            </a:r>
          </a:p>
          <a:p>
            <a:pPr algn="l"/>
            <a:r>
              <a:rPr lang="en-GB" sz="2400" dirty="0">
                <a:latin typeface="Consolas" panose="020B0609020204030204" pitchFamily="49" charset="0"/>
              </a:rPr>
              <a:t>  else:</a:t>
            </a:r>
          </a:p>
          <a:p>
            <a:pPr algn="l"/>
            <a:r>
              <a:rPr lang="en-GB" sz="2400" dirty="0">
                <a:latin typeface="Consolas" panose="020B0609020204030204" pitchFamily="49" charset="0"/>
              </a:rPr>
              <a:t>    </a:t>
            </a:r>
            <a:r>
              <a:rPr lang="en-GB" sz="2400" dirty="0" err="1">
                <a:latin typeface="Consolas" panose="020B0609020204030204" pitchFamily="49" charset="0"/>
              </a:rPr>
              <a:t>tail.next</a:t>
            </a:r>
            <a:r>
              <a:rPr lang="en-GB" sz="2400" dirty="0">
                <a:latin typeface="Consolas" panose="020B0609020204030204" pitchFamily="49" charset="0"/>
              </a:rPr>
              <a:t> = m</a:t>
            </a:r>
          </a:p>
          <a:p>
            <a:pPr algn="l"/>
            <a:r>
              <a:rPr lang="en-GB" sz="2400" dirty="0">
                <a:latin typeface="Consolas" panose="020B0609020204030204" pitchFamily="49" charset="0"/>
              </a:rPr>
              <a:t>    tail = m</a:t>
            </a:r>
          </a:p>
          <a:p>
            <a:pPr algn="l"/>
            <a:r>
              <a:rPr lang="en-GB" sz="2400" dirty="0">
                <a:latin typeface="Consolas" panose="020B0609020204030204" pitchFamily="49" charset="0"/>
              </a:rPr>
              <a:t>  </a:t>
            </a:r>
            <a:r>
              <a:rPr lang="en-GB" sz="2400" dirty="0" err="1">
                <a:latin typeface="Consolas" panose="020B0609020204030204" pitchFamily="49" charset="0"/>
              </a:rPr>
              <a:t>the_lock.release</a:t>
            </a:r>
            <a:r>
              <a:rPr lang="en-GB" sz="2400" dirty="0">
                <a:latin typeface="Consolas" panose="020B0609020204030204" pitchFamily="49" charset="0"/>
              </a:rPr>
              <a:t>()</a:t>
            </a:r>
          </a:p>
        </p:txBody>
      </p:sp>
    </p:spTree>
    <p:extLst>
      <p:ext uri="{BB962C8B-B14F-4D97-AF65-F5344CB8AC3E}">
        <p14:creationId xmlns:p14="http://schemas.microsoft.com/office/powerpoint/2010/main" val="2345251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Why not use a lock-free queue?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Well-known queues exist</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See Michael-Scott queue for a classic example</a:t>
            </a: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Harder to implement</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We needed to add uncommon </a:t>
            </a:r>
            <a:r>
              <a:rPr lang="en-GB" sz="2400" dirty="0" err="1">
                <a:solidFill>
                  <a:schemeClr val="tx1"/>
                </a:solidFill>
                <a:latin typeface="Segoe UI"/>
                <a:cs typeface="Segoe UI" panose="020B0502040204020203" pitchFamily="34" charset="0"/>
              </a:rPr>
              <a:t>dequeue_all</a:t>
            </a:r>
            <a:r>
              <a:rPr lang="en-GB" sz="2400" dirty="0">
                <a:solidFill>
                  <a:schemeClr val="tx1"/>
                </a:solidFill>
                <a:latin typeface="Segoe UI"/>
                <a:cs typeface="Segoe UI" panose="020B0502040204020203" pitchFamily="34" charset="0"/>
              </a:rPr>
              <a:t>()</a:t>
            </a:r>
          </a:p>
          <a:p>
            <a:r>
              <a:rPr lang="en-GB" sz="4000" dirty="0">
                <a:solidFill>
                  <a:schemeClr val="tx1"/>
                </a:solidFill>
                <a:cs typeface="Segoe UI Light" panose="020B0502040204020203" pitchFamily="34" charset="0"/>
              </a:rPr>
              <a:t>Performance not very important</a:t>
            </a:r>
          </a:p>
          <a:p>
            <a:pPr>
              <a:spcAft>
                <a:spcPts val="1200"/>
              </a:spcAft>
            </a:pPr>
            <a:r>
              <a:rPr lang="en-GB" sz="2400" dirty="0">
                <a:solidFill>
                  <a:srgbClr val="000000"/>
                </a:solidFill>
                <a:latin typeface="Segoe UI"/>
                <a:cs typeface="Segoe UI" panose="020B0502040204020203" pitchFamily="34" charset="0"/>
              </a:rPr>
              <a:t>We expect tens of thousands of messages per second</a:t>
            </a:r>
            <a:endParaRPr lang="en-GB" sz="4000" dirty="0">
              <a:solidFill>
                <a:schemeClr val="tx1"/>
              </a:solidFill>
              <a:cs typeface="Segoe UI Light" panose="020B0502040204020203" pitchFamily="34" charset="0"/>
            </a:endParaRPr>
          </a:p>
          <a:p>
            <a:r>
              <a:rPr lang="en-GB" sz="4000" dirty="0">
                <a:solidFill>
                  <a:schemeClr val="tx1"/>
                </a:solidFill>
                <a:cs typeface="Segoe UI Light" panose="020B0502040204020203" pitchFamily="34" charset="0"/>
              </a:rPr>
              <a:t>We opted for the simple lock-based queue</a:t>
            </a: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55260499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Until…</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itle 16">
            <a:extLst>
              <a:ext uri="{FF2B5EF4-FFF2-40B4-BE49-F238E27FC236}">
                <a16:creationId xmlns:a16="http://schemas.microsoft.com/office/drawing/2014/main" id="{266E601F-67E0-4A71-BF34-E830A36B89FD}"/>
              </a:ext>
            </a:extLst>
          </p:cNvPr>
          <p:cNvSpPr txBox="1">
            <a:spLocks/>
          </p:cNvSpPr>
          <p:nvPr/>
        </p:nvSpPr>
        <p:spPr>
          <a:xfrm>
            <a:off x="671407" y="3179744"/>
            <a:ext cx="11018520" cy="110799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defTabSz="914400">
              <a:spcBef>
                <a:spcPts val="0"/>
              </a:spcBef>
              <a:defRPr/>
            </a:pPr>
            <a:r>
              <a:rPr lang="en-GB" spc="0" dirty="0">
                <a:ln>
                  <a:noFill/>
                </a:ln>
                <a:latin typeface="Segoe UI Semibold" panose="020B0702040204020203" pitchFamily="34" charset="0"/>
                <a:cs typeface="Segoe UI Semibold" panose="020B0702040204020203" pitchFamily="34" charset="0"/>
              </a:rPr>
              <a:t>We decided to decrease failure-detection times in our system to 10 </a:t>
            </a:r>
            <a:r>
              <a:rPr lang="en-GB" spc="0" dirty="0" err="1">
                <a:ln>
                  <a:noFill/>
                </a:ln>
                <a:latin typeface="Segoe UI Semibold" panose="020B0702040204020203" pitchFamily="34" charset="0"/>
                <a:cs typeface="Segoe UI Semibold" panose="020B0702040204020203" pitchFamily="34" charset="0"/>
              </a:rPr>
              <a:t>ms</a:t>
            </a:r>
            <a:endParaRPr lang="en-GB" spc="0" dirty="0">
              <a:ln>
                <a:noFill/>
              </a:ln>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268924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Failure detection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Rectangle 1">
            <a:extLst>
              <a:ext uri="{FF2B5EF4-FFF2-40B4-BE49-F238E27FC236}">
                <a16:creationId xmlns:a16="http://schemas.microsoft.com/office/drawing/2014/main" id="{3640C6FA-5531-473A-BBC6-B7141820588A}"/>
              </a:ext>
            </a:extLst>
          </p:cNvPr>
          <p:cNvSpPr/>
          <p:nvPr/>
        </p:nvSpPr>
        <p:spPr bwMode="auto">
          <a:xfrm>
            <a:off x="1921695" y="1828799"/>
            <a:ext cx="1606379" cy="179584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GB" sz="2000" dirty="0">
                <a:solidFill>
                  <a:schemeClr val="tx1"/>
                </a:solidFill>
                <a:latin typeface="+mj-lt"/>
                <a:ea typeface="Segoe UI" pitchFamily="34" charset="0"/>
                <a:cs typeface="Segoe UI" pitchFamily="34" charset="0"/>
              </a:rPr>
              <a:t>Machine 1</a:t>
            </a:r>
          </a:p>
        </p:txBody>
      </p:sp>
      <p:sp>
        <p:nvSpPr>
          <p:cNvPr id="11" name="Rectangle 10">
            <a:extLst>
              <a:ext uri="{FF2B5EF4-FFF2-40B4-BE49-F238E27FC236}">
                <a16:creationId xmlns:a16="http://schemas.microsoft.com/office/drawing/2014/main" id="{30C22E9F-F7B1-4506-A8DF-A127BCC78046}"/>
              </a:ext>
            </a:extLst>
          </p:cNvPr>
          <p:cNvSpPr/>
          <p:nvPr/>
        </p:nvSpPr>
        <p:spPr bwMode="auto">
          <a:xfrm>
            <a:off x="5292810" y="4403388"/>
            <a:ext cx="1606379" cy="179584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GB" sz="2000" dirty="0">
                <a:solidFill>
                  <a:schemeClr val="tx1"/>
                </a:solidFill>
                <a:latin typeface="+mj-lt"/>
                <a:ea typeface="Segoe UI" pitchFamily="34" charset="0"/>
                <a:cs typeface="Segoe UI" pitchFamily="34" charset="0"/>
              </a:rPr>
              <a:t>Machine 3</a:t>
            </a:r>
          </a:p>
        </p:txBody>
      </p:sp>
      <p:sp>
        <p:nvSpPr>
          <p:cNvPr id="12" name="Rectangle 11">
            <a:extLst>
              <a:ext uri="{FF2B5EF4-FFF2-40B4-BE49-F238E27FC236}">
                <a16:creationId xmlns:a16="http://schemas.microsoft.com/office/drawing/2014/main" id="{7F3923E5-369B-479E-90E7-7C9EAD871BA1}"/>
              </a:ext>
            </a:extLst>
          </p:cNvPr>
          <p:cNvSpPr/>
          <p:nvPr/>
        </p:nvSpPr>
        <p:spPr bwMode="auto">
          <a:xfrm>
            <a:off x="8663926" y="1828799"/>
            <a:ext cx="1606379" cy="179584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GB" sz="2000" dirty="0">
                <a:solidFill>
                  <a:schemeClr val="tx1"/>
                </a:solidFill>
                <a:latin typeface="+mj-lt"/>
                <a:ea typeface="Segoe UI" pitchFamily="34" charset="0"/>
                <a:cs typeface="Segoe UI" pitchFamily="34" charset="0"/>
              </a:rPr>
              <a:t>Machine 2</a:t>
            </a:r>
          </a:p>
        </p:txBody>
      </p:sp>
      <p:cxnSp>
        <p:nvCxnSpPr>
          <p:cNvPr id="13" name="Straight Arrow Connector 12">
            <a:extLst>
              <a:ext uri="{FF2B5EF4-FFF2-40B4-BE49-F238E27FC236}">
                <a16:creationId xmlns:a16="http://schemas.microsoft.com/office/drawing/2014/main" id="{27CBDD7F-B7E1-458E-9F11-ADCE4313CF2B}"/>
              </a:ext>
            </a:extLst>
          </p:cNvPr>
          <p:cNvCxnSpPr/>
          <p:nvPr/>
        </p:nvCxnSpPr>
        <p:spPr>
          <a:xfrm>
            <a:off x="3528074" y="2402732"/>
            <a:ext cx="5135852" cy="0"/>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5B68CC-DD2C-45F9-AF68-9ADD76408C8F}"/>
              </a:ext>
            </a:extLst>
          </p:cNvPr>
          <p:cNvSpPr txBox="1"/>
          <p:nvPr/>
        </p:nvSpPr>
        <p:spPr>
          <a:xfrm>
            <a:off x="4960561" y="1900322"/>
            <a:ext cx="2270878" cy="430887"/>
          </a:xfrm>
          <a:prstGeom prst="rect">
            <a:avLst/>
          </a:prstGeom>
          <a:noFill/>
        </p:spPr>
        <p:txBody>
          <a:bodyPr wrap="none" lIns="0" tIns="0" rIns="0" bIns="0" rtlCol="0">
            <a:spAutoFit/>
          </a:bodyPr>
          <a:lstStyle/>
          <a:p>
            <a:pPr algn="l"/>
            <a:r>
              <a:rPr lang="en-GB" sz="2800" dirty="0">
                <a:latin typeface="+mj-lt"/>
              </a:rPr>
              <a:t>Are you alive?</a:t>
            </a:r>
          </a:p>
        </p:txBody>
      </p:sp>
      <p:cxnSp>
        <p:nvCxnSpPr>
          <p:cNvPr id="16" name="Straight Arrow Connector 15">
            <a:extLst>
              <a:ext uri="{FF2B5EF4-FFF2-40B4-BE49-F238E27FC236}">
                <a16:creationId xmlns:a16="http://schemas.microsoft.com/office/drawing/2014/main" id="{9352E716-A950-4AF4-811D-C340AA90E3FC}"/>
              </a:ext>
            </a:extLst>
          </p:cNvPr>
          <p:cNvCxnSpPr/>
          <p:nvPr/>
        </p:nvCxnSpPr>
        <p:spPr>
          <a:xfrm flipH="1">
            <a:off x="3528074" y="3150352"/>
            <a:ext cx="5135852" cy="0"/>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A51A79-0332-4668-90D4-376479ABD86B}"/>
              </a:ext>
            </a:extLst>
          </p:cNvPr>
          <p:cNvSpPr txBox="1"/>
          <p:nvPr/>
        </p:nvSpPr>
        <p:spPr>
          <a:xfrm>
            <a:off x="4235192" y="2647941"/>
            <a:ext cx="4059509" cy="430887"/>
          </a:xfrm>
          <a:prstGeom prst="rect">
            <a:avLst/>
          </a:prstGeom>
          <a:noFill/>
        </p:spPr>
        <p:txBody>
          <a:bodyPr wrap="none" lIns="0" tIns="0" rIns="0" bIns="0" rtlCol="0">
            <a:spAutoFit/>
          </a:bodyPr>
          <a:lstStyle/>
          <a:p>
            <a:pPr algn="l"/>
            <a:r>
              <a:rPr lang="en-GB" sz="2800" dirty="0">
                <a:latin typeface="+mj-lt"/>
              </a:rPr>
              <a:t>Yes, thank you for asking</a:t>
            </a:r>
          </a:p>
        </p:txBody>
      </p:sp>
      <p:cxnSp>
        <p:nvCxnSpPr>
          <p:cNvPr id="20" name="Straight Arrow Connector 19">
            <a:extLst>
              <a:ext uri="{FF2B5EF4-FFF2-40B4-BE49-F238E27FC236}">
                <a16:creationId xmlns:a16="http://schemas.microsoft.com/office/drawing/2014/main" id="{4828EA3B-E98F-4190-A931-BE264EFD501A}"/>
              </a:ext>
            </a:extLst>
          </p:cNvPr>
          <p:cNvCxnSpPr/>
          <p:nvPr/>
        </p:nvCxnSpPr>
        <p:spPr>
          <a:xfrm>
            <a:off x="3285067" y="3624648"/>
            <a:ext cx="2007743" cy="109410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5B082C2-6831-4D57-9706-99AF0C363615}"/>
              </a:ext>
            </a:extLst>
          </p:cNvPr>
          <p:cNvCxnSpPr>
            <a:cxnSpLocks/>
          </p:cNvCxnSpPr>
          <p:nvPr/>
        </p:nvCxnSpPr>
        <p:spPr>
          <a:xfrm flipH="1" flipV="1">
            <a:off x="2156178" y="3624649"/>
            <a:ext cx="3136632" cy="1827884"/>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5DFEACF-1D05-4E21-B137-737FA9CE545D}"/>
              </a:ext>
            </a:extLst>
          </p:cNvPr>
          <p:cNvPicPr>
            <a:picLocks noChangeAspect="1"/>
          </p:cNvPicPr>
          <p:nvPr/>
        </p:nvPicPr>
        <p:blipFill>
          <a:blip r:embed="rId3"/>
          <a:stretch>
            <a:fillRect/>
          </a:stretch>
        </p:blipFill>
        <p:spPr>
          <a:xfrm>
            <a:off x="2278074" y="2599535"/>
            <a:ext cx="893621" cy="958585"/>
          </a:xfrm>
          <a:prstGeom prst="rect">
            <a:avLst/>
          </a:prstGeom>
        </p:spPr>
      </p:pic>
      <p:pic>
        <p:nvPicPr>
          <p:cNvPr id="28" name="Picture 27">
            <a:extLst>
              <a:ext uri="{FF2B5EF4-FFF2-40B4-BE49-F238E27FC236}">
                <a16:creationId xmlns:a16="http://schemas.microsoft.com/office/drawing/2014/main" id="{563F5D91-6D7D-4B9A-AD27-DAEEE924658A}"/>
              </a:ext>
            </a:extLst>
          </p:cNvPr>
          <p:cNvPicPr>
            <a:picLocks noChangeAspect="1"/>
          </p:cNvPicPr>
          <p:nvPr/>
        </p:nvPicPr>
        <p:blipFill>
          <a:blip r:embed="rId4"/>
          <a:stretch>
            <a:fillRect/>
          </a:stretch>
        </p:blipFill>
        <p:spPr>
          <a:xfrm>
            <a:off x="2174825" y="2464012"/>
            <a:ext cx="1137872" cy="1094108"/>
          </a:xfrm>
          <a:prstGeom prst="rect">
            <a:avLst/>
          </a:prstGeom>
        </p:spPr>
      </p:pic>
      <p:sp>
        <p:nvSpPr>
          <p:cNvPr id="29" name="Multiplication Sign 28">
            <a:extLst>
              <a:ext uri="{FF2B5EF4-FFF2-40B4-BE49-F238E27FC236}">
                <a16:creationId xmlns:a16="http://schemas.microsoft.com/office/drawing/2014/main" id="{66FD4E18-0493-44EE-B56A-3C46C60F9A66}"/>
              </a:ext>
            </a:extLst>
          </p:cNvPr>
          <p:cNvSpPr/>
          <p:nvPr/>
        </p:nvSpPr>
        <p:spPr bwMode="auto">
          <a:xfrm>
            <a:off x="7677054" y="1066843"/>
            <a:ext cx="3493071" cy="3388425"/>
          </a:xfrm>
          <a:prstGeom prst="mathMultiply">
            <a:avLst>
              <a:gd name="adj1" fmla="val 9855"/>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85203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4" grpId="0"/>
      <p:bldP spid="18" grpId="0"/>
      <p:bldP spid="18" grpId="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Failure detection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Rectangle 1">
            <a:extLst>
              <a:ext uri="{FF2B5EF4-FFF2-40B4-BE49-F238E27FC236}">
                <a16:creationId xmlns:a16="http://schemas.microsoft.com/office/drawing/2014/main" id="{3640C6FA-5531-473A-BBC6-B7141820588A}"/>
              </a:ext>
            </a:extLst>
          </p:cNvPr>
          <p:cNvSpPr/>
          <p:nvPr/>
        </p:nvSpPr>
        <p:spPr bwMode="auto">
          <a:xfrm>
            <a:off x="1921695" y="1828799"/>
            <a:ext cx="1606379" cy="179584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GB" sz="2000" dirty="0">
                <a:solidFill>
                  <a:schemeClr val="tx1"/>
                </a:solidFill>
                <a:latin typeface="+mj-lt"/>
                <a:ea typeface="Segoe UI" pitchFamily="34" charset="0"/>
                <a:cs typeface="Segoe UI" pitchFamily="34" charset="0"/>
              </a:rPr>
              <a:t>Machine 1</a:t>
            </a:r>
          </a:p>
        </p:txBody>
      </p:sp>
      <p:sp>
        <p:nvSpPr>
          <p:cNvPr id="12" name="Rectangle 11">
            <a:extLst>
              <a:ext uri="{FF2B5EF4-FFF2-40B4-BE49-F238E27FC236}">
                <a16:creationId xmlns:a16="http://schemas.microsoft.com/office/drawing/2014/main" id="{7F3923E5-369B-479E-90E7-7C9EAD871BA1}"/>
              </a:ext>
            </a:extLst>
          </p:cNvPr>
          <p:cNvSpPr/>
          <p:nvPr/>
        </p:nvSpPr>
        <p:spPr bwMode="auto">
          <a:xfrm>
            <a:off x="8663926" y="1828799"/>
            <a:ext cx="1606379" cy="1795849"/>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GB" sz="2000" dirty="0">
                <a:solidFill>
                  <a:schemeClr val="tx1"/>
                </a:solidFill>
                <a:latin typeface="+mj-lt"/>
                <a:ea typeface="Segoe UI" pitchFamily="34" charset="0"/>
                <a:cs typeface="Segoe UI" pitchFamily="34" charset="0"/>
              </a:rPr>
              <a:t>Machine 2</a:t>
            </a:r>
          </a:p>
        </p:txBody>
      </p:sp>
      <p:cxnSp>
        <p:nvCxnSpPr>
          <p:cNvPr id="13" name="Straight Arrow Connector 12">
            <a:extLst>
              <a:ext uri="{FF2B5EF4-FFF2-40B4-BE49-F238E27FC236}">
                <a16:creationId xmlns:a16="http://schemas.microsoft.com/office/drawing/2014/main" id="{27CBDD7F-B7E1-458E-9F11-ADCE4313CF2B}"/>
              </a:ext>
            </a:extLst>
          </p:cNvPr>
          <p:cNvCxnSpPr>
            <a:cxnSpLocks/>
            <a:endCxn id="19" idx="2"/>
          </p:cNvCxnSpPr>
          <p:nvPr/>
        </p:nvCxnSpPr>
        <p:spPr>
          <a:xfrm flipV="1">
            <a:off x="3319405" y="2579686"/>
            <a:ext cx="5506659" cy="0"/>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5B68CC-DD2C-45F9-AF68-9ADD76408C8F}"/>
              </a:ext>
            </a:extLst>
          </p:cNvPr>
          <p:cNvSpPr txBox="1"/>
          <p:nvPr/>
        </p:nvSpPr>
        <p:spPr>
          <a:xfrm>
            <a:off x="5124259" y="2121877"/>
            <a:ext cx="1943481" cy="369332"/>
          </a:xfrm>
          <a:prstGeom prst="rect">
            <a:avLst/>
          </a:prstGeom>
          <a:noFill/>
        </p:spPr>
        <p:txBody>
          <a:bodyPr wrap="none" lIns="0" tIns="0" rIns="0" bIns="0" rtlCol="0">
            <a:spAutoFit/>
          </a:bodyPr>
          <a:lstStyle/>
          <a:p>
            <a:pPr algn="l"/>
            <a:r>
              <a:rPr lang="en-GB" sz="2400" dirty="0">
                <a:latin typeface="+mj-lt"/>
              </a:rPr>
              <a:t>Are you alive?</a:t>
            </a:r>
          </a:p>
        </p:txBody>
      </p:sp>
      <p:cxnSp>
        <p:nvCxnSpPr>
          <p:cNvPr id="16" name="Straight Arrow Connector 15">
            <a:extLst>
              <a:ext uri="{FF2B5EF4-FFF2-40B4-BE49-F238E27FC236}">
                <a16:creationId xmlns:a16="http://schemas.microsoft.com/office/drawing/2014/main" id="{9352E716-A950-4AF4-811D-C340AA90E3FC}"/>
              </a:ext>
            </a:extLst>
          </p:cNvPr>
          <p:cNvCxnSpPr>
            <a:cxnSpLocks/>
            <a:endCxn id="3" idx="5"/>
          </p:cNvCxnSpPr>
          <p:nvPr/>
        </p:nvCxnSpPr>
        <p:spPr>
          <a:xfrm flipH="1" flipV="1">
            <a:off x="3213658" y="3017419"/>
            <a:ext cx="5736390" cy="0"/>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A51A79-0332-4668-90D4-376479ABD86B}"/>
              </a:ext>
            </a:extLst>
          </p:cNvPr>
          <p:cNvSpPr txBox="1"/>
          <p:nvPr/>
        </p:nvSpPr>
        <p:spPr>
          <a:xfrm>
            <a:off x="4357927" y="2605651"/>
            <a:ext cx="3476144" cy="369332"/>
          </a:xfrm>
          <a:prstGeom prst="rect">
            <a:avLst/>
          </a:prstGeom>
          <a:noFill/>
        </p:spPr>
        <p:txBody>
          <a:bodyPr wrap="none" lIns="0" tIns="0" rIns="0" bIns="0" rtlCol="0">
            <a:spAutoFit/>
          </a:bodyPr>
          <a:lstStyle/>
          <a:p>
            <a:pPr algn="l"/>
            <a:r>
              <a:rPr lang="en-GB" sz="2400" dirty="0">
                <a:latin typeface="+mj-lt"/>
              </a:rPr>
              <a:t>Yes, thank you for asking</a:t>
            </a:r>
          </a:p>
        </p:txBody>
      </p:sp>
      <p:pic>
        <p:nvPicPr>
          <p:cNvPr id="28" name="Picture 27">
            <a:extLst>
              <a:ext uri="{FF2B5EF4-FFF2-40B4-BE49-F238E27FC236}">
                <a16:creationId xmlns:a16="http://schemas.microsoft.com/office/drawing/2014/main" id="{563F5D91-6D7D-4B9A-AD27-DAEEE924658A}"/>
              </a:ext>
            </a:extLst>
          </p:cNvPr>
          <p:cNvPicPr>
            <a:picLocks noChangeAspect="1"/>
          </p:cNvPicPr>
          <p:nvPr/>
        </p:nvPicPr>
        <p:blipFill>
          <a:blip r:embed="rId3"/>
          <a:stretch>
            <a:fillRect/>
          </a:stretch>
        </p:blipFill>
        <p:spPr>
          <a:xfrm>
            <a:off x="2168038" y="2712561"/>
            <a:ext cx="937937" cy="901863"/>
          </a:xfrm>
          <a:prstGeom prst="rect">
            <a:avLst/>
          </a:prstGeom>
        </p:spPr>
      </p:pic>
      <p:sp>
        <p:nvSpPr>
          <p:cNvPr id="29" name="Multiplication Sign 28">
            <a:extLst>
              <a:ext uri="{FF2B5EF4-FFF2-40B4-BE49-F238E27FC236}">
                <a16:creationId xmlns:a16="http://schemas.microsoft.com/office/drawing/2014/main" id="{66FD4E18-0493-44EE-B56A-3C46C60F9A66}"/>
              </a:ext>
            </a:extLst>
          </p:cNvPr>
          <p:cNvSpPr/>
          <p:nvPr/>
        </p:nvSpPr>
        <p:spPr bwMode="auto">
          <a:xfrm>
            <a:off x="7750079" y="1018348"/>
            <a:ext cx="3493071" cy="3388425"/>
          </a:xfrm>
          <a:prstGeom prst="mathMultiply">
            <a:avLst>
              <a:gd name="adj1" fmla="val 9855"/>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 name="Freeform: Shape 2">
            <a:extLst>
              <a:ext uri="{FF2B5EF4-FFF2-40B4-BE49-F238E27FC236}">
                <a16:creationId xmlns:a16="http://schemas.microsoft.com/office/drawing/2014/main" id="{AE2AFB96-0351-47E6-90FC-6418757E6ADB}"/>
              </a:ext>
            </a:extLst>
          </p:cNvPr>
          <p:cNvSpPr/>
          <p:nvPr/>
        </p:nvSpPr>
        <p:spPr bwMode="auto">
          <a:xfrm>
            <a:off x="2998292" y="2402732"/>
            <a:ext cx="321113" cy="838209"/>
          </a:xfrm>
          <a:custGeom>
            <a:avLst/>
            <a:gdLst>
              <a:gd name="connsiteX0" fmla="*/ 0 w 501799"/>
              <a:gd name="connsiteY0" fmla="*/ 0 h 1143000"/>
              <a:gd name="connsiteX1" fmla="*/ 501650 w 501799"/>
              <a:gd name="connsiteY1" fmla="*/ 19050 h 1143000"/>
              <a:gd name="connsiteX2" fmla="*/ 57150 w 501799"/>
              <a:gd name="connsiteY2" fmla="*/ 241300 h 1143000"/>
              <a:gd name="connsiteX3" fmla="*/ 476250 w 501799"/>
              <a:gd name="connsiteY3" fmla="*/ 412750 h 1143000"/>
              <a:gd name="connsiteX4" fmla="*/ 101600 w 501799"/>
              <a:gd name="connsiteY4" fmla="*/ 628650 h 1143000"/>
              <a:gd name="connsiteX5" fmla="*/ 336550 w 501799"/>
              <a:gd name="connsiteY5" fmla="*/ 838200 h 1143000"/>
              <a:gd name="connsiteX6" fmla="*/ 222250 w 501799"/>
              <a:gd name="connsiteY6" fmla="*/ 1117600 h 1143000"/>
              <a:gd name="connsiteX7" fmla="*/ 222250 w 501799"/>
              <a:gd name="connsiteY7" fmla="*/ 1123950 h 1143000"/>
              <a:gd name="connsiteX8" fmla="*/ 254000 w 501799"/>
              <a:gd name="connsiteY8"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799" h="1143000">
                <a:moveTo>
                  <a:pt x="0" y="0"/>
                </a:moveTo>
                <a:lnTo>
                  <a:pt x="501650" y="19050"/>
                </a:lnTo>
                <a:cubicBezTo>
                  <a:pt x="511175" y="59267"/>
                  <a:pt x="61383" y="175683"/>
                  <a:pt x="57150" y="241300"/>
                </a:cubicBezTo>
                <a:cubicBezTo>
                  <a:pt x="52917" y="306917"/>
                  <a:pt x="468842" y="348192"/>
                  <a:pt x="476250" y="412750"/>
                </a:cubicBezTo>
                <a:cubicBezTo>
                  <a:pt x="483658" y="477308"/>
                  <a:pt x="124883" y="557742"/>
                  <a:pt x="101600" y="628650"/>
                </a:cubicBezTo>
                <a:cubicBezTo>
                  <a:pt x="78317" y="699558"/>
                  <a:pt x="316442" y="756708"/>
                  <a:pt x="336550" y="838200"/>
                </a:cubicBezTo>
                <a:cubicBezTo>
                  <a:pt x="356658" y="919692"/>
                  <a:pt x="222250" y="1117600"/>
                  <a:pt x="222250" y="1117600"/>
                </a:cubicBezTo>
                <a:cubicBezTo>
                  <a:pt x="203200" y="1165225"/>
                  <a:pt x="216958" y="1119717"/>
                  <a:pt x="222250" y="1123950"/>
                </a:cubicBezTo>
                <a:cubicBezTo>
                  <a:pt x="227542" y="1128183"/>
                  <a:pt x="240771" y="1135591"/>
                  <a:pt x="254000" y="114300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DA91705A-309A-42AA-87D2-ED8A24780174}"/>
              </a:ext>
            </a:extLst>
          </p:cNvPr>
          <p:cNvSpPr/>
          <p:nvPr/>
        </p:nvSpPr>
        <p:spPr bwMode="auto">
          <a:xfrm>
            <a:off x="8789492" y="2402731"/>
            <a:ext cx="321113" cy="838209"/>
          </a:xfrm>
          <a:custGeom>
            <a:avLst/>
            <a:gdLst>
              <a:gd name="connsiteX0" fmla="*/ 0 w 501799"/>
              <a:gd name="connsiteY0" fmla="*/ 0 h 1143000"/>
              <a:gd name="connsiteX1" fmla="*/ 501650 w 501799"/>
              <a:gd name="connsiteY1" fmla="*/ 19050 h 1143000"/>
              <a:gd name="connsiteX2" fmla="*/ 57150 w 501799"/>
              <a:gd name="connsiteY2" fmla="*/ 241300 h 1143000"/>
              <a:gd name="connsiteX3" fmla="*/ 476250 w 501799"/>
              <a:gd name="connsiteY3" fmla="*/ 412750 h 1143000"/>
              <a:gd name="connsiteX4" fmla="*/ 101600 w 501799"/>
              <a:gd name="connsiteY4" fmla="*/ 628650 h 1143000"/>
              <a:gd name="connsiteX5" fmla="*/ 336550 w 501799"/>
              <a:gd name="connsiteY5" fmla="*/ 838200 h 1143000"/>
              <a:gd name="connsiteX6" fmla="*/ 222250 w 501799"/>
              <a:gd name="connsiteY6" fmla="*/ 1117600 h 1143000"/>
              <a:gd name="connsiteX7" fmla="*/ 222250 w 501799"/>
              <a:gd name="connsiteY7" fmla="*/ 1123950 h 1143000"/>
              <a:gd name="connsiteX8" fmla="*/ 254000 w 501799"/>
              <a:gd name="connsiteY8"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799" h="1143000">
                <a:moveTo>
                  <a:pt x="0" y="0"/>
                </a:moveTo>
                <a:lnTo>
                  <a:pt x="501650" y="19050"/>
                </a:lnTo>
                <a:cubicBezTo>
                  <a:pt x="511175" y="59267"/>
                  <a:pt x="61383" y="175683"/>
                  <a:pt x="57150" y="241300"/>
                </a:cubicBezTo>
                <a:cubicBezTo>
                  <a:pt x="52917" y="306917"/>
                  <a:pt x="468842" y="348192"/>
                  <a:pt x="476250" y="412750"/>
                </a:cubicBezTo>
                <a:cubicBezTo>
                  <a:pt x="483658" y="477308"/>
                  <a:pt x="124883" y="557742"/>
                  <a:pt x="101600" y="628650"/>
                </a:cubicBezTo>
                <a:cubicBezTo>
                  <a:pt x="78317" y="699558"/>
                  <a:pt x="316442" y="756708"/>
                  <a:pt x="336550" y="838200"/>
                </a:cubicBezTo>
                <a:cubicBezTo>
                  <a:pt x="356658" y="919692"/>
                  <a:pt x="222250" y="1117600"/>
                  <a:pt x="222250" y="1117600"/>
                </a:cubicBezTo>
                <a:cubicBezTo>
                  <a:pt x="203200" y="1165225"/>
                  <a:pt x="216958" y="1119717"/>
                  <a:pt x="222250" y="1123950"/>
                </a:cubicBezTo>
                <a:cubicBezTo>
                  <a:pt x="227542" y="1128183"/>
                  <a:pt x="240771" y="1135591"/>
                  <a:pt x="254000" y="1143000"/>
                </a:cubicBezTo>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B30D5B-AEF0-4D3A-9ACF-4BE5AAEED0BD}"/>
              </a:ext>
            </a:extLst>
          </p:cNvPr>
          <p:cNvSpPr txBox="1"/>
          <p:nvPr/>
        </p:nvSpPr>
        <p:spPr>
          <a:xfrm>
            <a:off x="1921695" y="4009676"/>
            <a:ext cx="2101857" cy="369332"/>
          </a:xfrm>
          <a:prstGeom prst="rect">
            <a:avLst/>
          </a:prstGeom>
          <a:noFill/>
        </p:spPr>
        <p:txBody>
          <a:bodyPr wrap="none" lIns="0" tIns="0" rIns="0" bIns="0" rtlCol="0">
            <a:spAutoFit/>
          </a:bodyPr>
          <a:lstStyle/>
          <a:p>
            <a:pPr algn="l"/>
            <a:r>
              <a:rPr lang="en-GB" sz="2400" dirty="0">
                <a:latin typeface="+mj-lt"/>
              </a:rPr>
              <a:t>Dedicated core</a:t>
            </a:r>
          </a:p>
        </p:txBody>
      </p:sp>
      <p:sp>
        <p:nvSpPr>
          <p:cNvPr id="21" name="TextBox 20">
            <a:extLst>
              <a:ext uri="{FF2B5EF4-FFF2-40B4-BE49-F238E27FC236}">
                <a16:creationId xmlns:a16="http://schemas.microsoft.com/office/drawing/2014/main" id="{0DA6BA2B-64FE-4E50-8826-67ED4B22E75F}"/>
              </a:ext>
            </a:extLst>
          </p:cNvPr>
          <p:cNvSpPr txBox="1"/>
          <p:nvPr/>
        </p:nvSpPr>
        <p:spPr>
          <a:xfrm>
            <a:off x="1921694" y="4580284"/>
            <a:ext cx="2816990" cy="369332"/>
          </a:xfrm>
          <a:prstGeom prst="rect">
            <a:avLst/>
          </a:prstGeom>
          <a:noFill/>
        </p:spPr>
        <p:txBody>
          <a:bodyPr wrap="none" lIns="0" tIns="0" rIns="0" bIns="0" rtlCol="0">
            <a:spAutoFit/>
          </a:bodyPr>
          <a:lstStyle/>
          <a:p>
            <a:pPr algn="l"/>
            <a:r>
              <a:rPr lang="en-GB" sz="2400" dirty="0">
                <a:latin typeface="+mj-lt"/>
              </a:rPr>
              <a:t>High-priority thread</a:t>
            </a:r>
          </a:p>
        </p:txBody>
      </p:sp>
      <p:sp>
        <p:nvSpPr>
          <p:cNvPr id="7" name="TextBox 6">
            <a:extLst>
              <a:ext uri="{FF2B5EF4-FFF2-40B4-BE49-F238E27FC236}">
                <a16:creationId xmlns:a16="http://schemas.microsoft.com/office/drawing/2014/main" id="{2F29EEB1-C9A5-40DF-A860-A83D2D2AFE2F}"/>
              </a:ext>
            </a:extLst>
          </p:cNvPr>
          <p:cNvSpPr txBox="1"/>
          <p:nvPr/>
        </p:nvSpPr>
        <p:spPr>
          <a:xfrm>
            <a:off x="2044207" y="5626707"/>
            <a:ext cx="8057054" cy="861774"/>
          </a:xfrm>
          <a:prstGeom prst="rect">
            <a:avLst/>
          </a:prstGeom>
          <a:noFill/>
        </p:spPr>
        <p:txBody>
          <a:bodyPr wrap="square" lIns="0" tIns="0" rIns="0" bIns="0" rtlCol="0">
            <a:spAutoFit/>
          </a:bodyPr>
          <a:lstStyle/>
          <a:p>
            <a:pPr algn="ctr"/>
            <a:r>
              <a:rPr lang="en-GB" sz="2800" dirty="0">
                <a:latin typeface="+mj-lt"/>
              </a:rPr>
              <a:t>If the failure detection thread gets blocked, we have a false (positive) failure</a:t>
            </a:r>
          </a:p>
        </p:txBody>
      </p:sp>
      <p:sp>
        <p:nvSpPr>
          <p:cNvPr id="23" name="TextBox 22">
            <a:extLst>
              <a:ext uri="{FF2B5EF4-FFF2-40B4-BE49-F238E27FC236}">
                <a16:creationId xmlns:a16="http://schemas.microsoft.com/office/drawing/2014/main" id="{AD782815-B38F-4E3A-A129-EA0B66176214}"/>
              </a:ext>
            </a:extLst>
          </p:cNvPr>
          <p:cNvSpPr txBox="1"/>
          <p:nvPr/>
        </p:nvSpPr>
        <p:spPr>
          <a:xfrm>
            <a:off x="367806" y="5806576"/>
            <a:ext cx="11735293" cy="430887"/>
          </a:xfrm>
          <a:prstGeom prst="rect">
            <a:avLst/>
          </a:prstGeom>
          <a:noFill/>
        </p:spPr>
        <p:txBody>
          <a:bodyPr wrap="square" lIns="0" tIns="0" rIns="0" bIns="0" rtlCol="0">
            <a:spAutoFit/>
          </a:bodyPr>
          <a:lstStyle/>
          <a:p>
            <a:pPr algn="ctr"/>
            <a:r>
              <a:rPr lang="en-GB" sz="2800" dirty="0">
                <a:latin typeface="+mj-lt"/>
              </a:rPr>
              <a:t>We need a lock-free messaging queue to avoid blocking on the queue</a:t>
            </a:r>
          </a:p>
        </p:txBody>
      </p:sp>
    </p:spTree>
    <p:extLst>
      <p:ext uri="{BB962C8B-B14F-4D97-AF65-F5344CB8AC3E}">
        <p14:creationId xmlns:p14="http://schemas.microsoft.com/office/powerpoint/2010/main" val="20112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29" grpId="0" animBg="1"/>
      <p:bldP spid="3" grpId="0" animBg="1"/>
      <p:bldP spid="19" grpId="0" animBg="1"/>
      <p:bldP spid="6" grpId="0"/>
      <p:bldP spid="21" grpId="0"/>
      <p:bldP spid="7" grpId="0"/>
      <p:bldP spid="7" grpId="1"/>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Lock-free </a:t>
            </a:r>
            <a:r>
              <a:rPr lang="en-GB" sz="4500" spc="0" noProof="0" dirty="0" err="1">
                <a:ln>
                  <a:noFill/>
                </a:ln>
                <a:latin typeface="Segoe UI Semibold" panose="020B0702040204020203" pitchFamily="34" charset="0"/>
                <a:cs typeface="Segoe UI Semibold" panose="020B0702040204020203" pitchFamily="34" charset="0"/>
              </a:rPr>
              <a:t>dequeue_all</a:t>
            </a:r>
            <a:r>
              <a:rPr lang="en-GB" sz="4500" spc="0" noProof="0" dirty="0">
                <a:ln>
                  <a:noFill/>
                </a:ln>
                <a:latin typeface="Segoe UI Semibold" panose="020B0702040204020203" pitchFamily="34" charset="0"/>
                <a:cs typeface="Segoe UI Semibold" panose="020B0702040204020203" pitchFamily="34" charset="0"/>
              </a:rPr>
              <a: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We would like to avoid a</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complex queue and modifying an existing MPMC queue would not be trivial.</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use a stack instead of the queue. A lock-free stack is easy to implement. Items are added and removed by a compare-and-swap on the head of the stack.</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To </a:t>
            </a:r>
            <a:r>
              <a:rPr lang="en-GB" sz="2800" dirty="0" err="1">
                <a:solidFill>
                  <a:schemeClr val="tx1"/>
                </a:solidFill>
                <a:latin typeface="+mj-lt"/>
                <a:cs typeface="Segoe UI" panose="020B0502040204020203" pitchFamily="34" charset="0"/>
              </a:rPr>
              <a:t>dequeue_all</a:t>
            </a:r>
            <a:r>
              <a:rPr lang="en-GB" sz="2800" dirty="0">
                <a:solidFill>
                  <a:schemeClr val="tx1"/>
                </a:solidFill>
                <a:latin typeface="+mj-lt"/>
                <a:cs typeface="Segoe UI" panose="020B0502040204020203" pitchFamily="34" charset="0"/>
              </a:rPr>
              <a:t>(), the thread atomically sets the head of the stack to null. It then flips the list it dequeued to get the correct order. The list flipping is thread-local, so it is fast.</a:t>
            </a:r>
          </a:p>
        </p:txBody>
      </p:sp>
    </p:spTree>
    <p:extLst>
      <p:ext uri="{BB962C8B-B14F-4D97-AF65-F5344CB8AC3E}">
        <p14:creationId xmlns:p14="http://schemas.microsoft.com/office/powerpoint/2010/main" val="316418209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Lock-free </a:t>
            </a:r>
            <a:r>
              <a:rPr lang="en-GB" sz="4500" spc="0" noProof="0" dirty="0" err="1">
                <a:ln>
                  <a:noFill/>
                </a:ln>
                <a:latin typeface="Segoe UI Semibold" panose="020B0702040204020203" pitchFamily="34" charset="0"/>
                <a:cs typeface="Segoe UI Semibold" panose="020B0702040204020203" pitchFamily="34" charset="0"/>
              </a:rPr>
              <a:t>dequeue_all</a:t>
            </a:r>
            <a:r>
              <a:rPr lang="en-GB" sz="4500" spc="0" noProof="0" dirty="0">
                <a:ln>
                  <a:noFill/>
                </a:ln>
                <a:latin typeface="Segoe UI Semibold" panose="020B0702040204020203" pitchFamily="34" charset="0"/>
                <a:cs typeface="Segoe UI Semibold" panose="020B0702040204020203" pitchFamily="34" charset="0"/>
              </a:rPr>
              <a: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5" name="TextBox 4">
            <a:extLst>
              <a:ext uri="{FF2B5EF4-FFF2-40B4-BE49-F238E27FC236}">
                <a16:creationId xmlns:a16="http://schemas.microsoft.com/office/drawing/2014/main" id="{7B7A3720-B8BE-47C3-89BB-35C4E99295E1}"/>
              </a:ext>
            </a:extLst>
          </p:cNvPr>
          <p:cNvSpPr txBox="1"/>
          <p:nvPr/>
        </p:nvSpPr>
        <p:spPr>
          <a:xfrm>
            <a:off x="1489963" y="1767006"/>
            <a:ext cx="2718693" cy="2585323"/>
          </a:xfrm>
          <a:prstGeom prst="rect">
            <a:avLst/>
          </a:prstGeom>
          <a:noFill/>
        </p:spPr>
        <p:txBody>
          <a:bodyPr wrap="none" lIns="0" tIns="0" rIns="0" bIns="0" rtlCol="0">
            <a:spAutoFit/>
          </a:bodyPr>
          <a:lstStyle/>
          <a:p>
            <a:pPr algn="l"/>
            <a:r>
              <a:rPr lang="en-GB" sz="2400" dirty="0">
                <a:latin typeface="Consolas" panose="020B0609020204030204" pitchFamily="49" charset="0"/>
              </a:rPr>
              <a:t>struct </a:t>
            </a:r>
            <a:r>
              <a:rPr lang="en-GB" sz="2400" dirty="0" err="1">
                <a:latin typeface="Consolas" panose="020B0609020204030204" pitchFamily="49" charset="0"/>
              </a:rPr>
              <a:t>msg</a:t>
            </a:r>
            <a:r>
              <a:rPr lang="en-GB" sz="2400" dirty="0">
                <a:latin typeface="Consolas" panose="020B0609020204030204" pitchFamily="49" charset="0"/>
              </a:rPr>
              <a:t> {</a:t>
            </a:r>
          </a:p>
          <a:p>
            <a:pPr algn="l"/>
            <a:r>
              <a:rPr lang="en-GB" sz="2400" dirty="0">
                <a:latin typeface="Consolas" panose="020B0609020204030204" pitchFamily="49" charset="0"/>
              </a:rPr>
              <a:t>  int64 data</a:t>
            </a:r>
          </a:p>
          <a:p>
            <a:pPr algn="l"/>
            <a:r>
              <a:rPr lang="en-GB" sz="2400" dirty="0">
                <a:latin typeface="Consolas" panose="020B0609020204030204" pitchFamily="49" charset="0"/>
              </a:rPr>
              <a:t>  </a:t>
            </a:r>
            <a:r>
              <a:rPr lang="en-GB" sz="2400" dirty="0" err="1">
                <a:latin typeface="Consolas" panose="020B0609020204030204" pitchFamily="49" charset="0"/>
              </a:rPr>
              <a:t>msg</a:t>
            </a:r>
            <a:r>
              <a:rPr lang="en-GB" sz="2400" dirty="0">
                <a:latin typeface="Consolas" panose="020B0609020204030204" pitchFamily="49" charset="0"/>
              </a:rPr>
              <a:t> *next</a:t>
            </a:r>
          </a:p>
          <a:p>
            <a:pPr algn="l"/>
            <a:r>
              <a:rPr lang="en-GB" sz="2400" dirty="0">
                <a:latin typeface="Consolas" panose="020B0609020204030204" pitchFamily="49" charset="0"/>
              </a:rPr>
              <a:t>}</a:t>
            </a:r>
          </a:p>
          <a:p>
            <a:pPr algn="l"/>
            <a:endParaRPr lang="en-GB" sz="2400" dirty="0">
              <a:latin typeface="Consolas" panose="020B0609020204030204" pitchFamily="49" charset="0"/>
            </a:endParaRPr>
          </a:p>
          <a:p>
            <a:pPr algn="l"/>
            <a:r>
              <a:rPr lang="en-GB" sz="2400" dirty="0">
                <a:latin typeface="Consolas" panose="020B0609020204030204" pitchFamily="49" charset="0"/>
              </a:rPr>
              <a:t>Shared:</a:t>
            </a:r>
          </a:p>
          <a:p>
            <a:pPr algn="l"/>
            <a:r>
              <a:rPr lang="en-GB" sz="2400" dirty="0" err="1">
                <a:latin typeface="Consolas" panose="020B0609020204030204" pitchFamily="49" charset="0"/>
              </a:rPr>
              <a:t>msg</a:t>
            </a:r>
            <a:r>
              <a:rPr lang="en-GB" sz="2400" dirty="0">
                <a:latin typeface="Consolas" panose="020B0609020204030204" pitchFamily="49" charset="0"/>
              </a:rPr>
              <a:t> *head = null</a:t>
            </a:r>
          </a:p>
        </p:txBody>
      </p:sp>
      <p:sp>
        <p:nvSpPr>
          <p:cNvPr id="6" name="TextBox 5">
            <a:extLst>
              <a:ext uri="{FF2B5EF4-FFF2-40B4-BE49-F238E27FC236}">
                <a16:creationId xmlns:a16="http://schemas.microsoft.com/office/drawing/2014/main" id="{94E92CA0-AFFB-4DF5-A329-F6FDAC653944}"/>
              </a:ext>
            </a:extLst>
          </p:cNvPr>
          <p:cNvSpPr txBox="1"/>
          <p:nvPr/>
        </p:nvSpPr>
        <p:spPr>
          <a:xfrm>
            <a:off x="5508633" y="4168338"/>
            <a:ext cx="5267468" cy="1846659"/>
          </a:xfrm>
          <a:prstGeom prst="rect">
            <a:avLst/>
          </a:prstGeom>
          <a:noFill/>
        </p:spPr>
        <p:txBody>
          <a:bodyPr wrap="none" lIns="0" tIns="0" rIns="0" bIns="0" rtlCol="0">
            <a:spAutoFit/>
          </a:bodyPr>
          <a:lstStyle/>
          <a:p>
            <a:pPr algn="l"/>
            <a:r>
              <a:rPr lang="en-GB" sz="2400" dirty="0" err="1">
                <a:latin typeface="Consolas" panose="020B0609020204030204" pitchFamily="49" charset="0"/>
              </a:rPr>
              <a:t>dequeue_all</a:t>
            </a:r>
            <a:r>
              <a:rPr lang="en-GB" sz="2400" dirty="0">
                <a:latin typeface="Consolas" panose="020B0609020204030204" pitchFamily="49" charset="0"/>
              </a:rPr>
              <a:t>():</a:t>
            </a:r>
          </a:p>
          <a:p>
            <a:pPr algn="l"/>
            <a:r>
              <a:rPr lang="en-GB" sz="2400" dirty="0">
                <a:latin typeface="Consolas" panose="020B0609020204030204" pitchFamily="49" charset="0"/>
              </a:rPr>
              <a:t>  while True:</a:t>
            </a:r>
          </a:p>
          <a:p>
            <a:pPr algn="l"/>
            <a:r>
              <a:rPr lang="en-GB" sz="2400" dirty="0">
                <a:latin typeface="Consolas" panose="020B0609020204030204" pitchFamily="49" charset="0"/>
              </a:rPr>
              <a:t>    h = head</a:t>
            </a:r>
          </a:p>
          <a:p>
            <a:pPr algn="l"/>
            <a:r>
              <a:rPr lang="en-GB" sz="2400" dirty="0">
                <a:latin typeface="Consolas" panose="020B0609020204030204" pitchFamily="49" charset="0"/>
              </a:rPr>
              <a:t>    if </a:t>
            </a:r>
            <a:r>
              <a:rPr lang="en-GB" sz="2400" dirty="0" err="1">
                <a:latin typeface="Consolas" panose="020B0609020204030204" pitchFamily="49" charset="0"/>
              </a:rPr>
              <a:t>cas</a:t>
            </a:r>
            <a:r>
              <a:rPr lang="en-GB" sz="2400" dirty="0">
                <a:latin typeface="Consolas" panose="020B0609020204030204" pitchFamily="49" charset="0"/>
              </a:rPr>
              <a:t>(head, h, null) == h:</a:t>
            </a:r>
          </a:p>
          <a:p>
            <a:pPr algn="l"/>
            <a:r>
              <a:rPr lang="en-GB" sz="2400" dirty="0">
                <a:latin typeface="Consolas" panose="020B0609020204030204" pitchFamily="49" charset="0"/>
              </a:rPr>
              <a:t>      return </a:t>
            </a:r>
            <a:r>
              <a:rPr lang="en-GB" sz="2400" dirty="0" err="1">
                <a:latin typeface="Consolas" panose="020B0609020204030204" pitchFamily="49" charset="0"/>
              </a:rPr>
              <a:t>flip_list</a:t>
            </a:r>
            <a:r>
              <a:rPr lang="en-GB" sz="2400" dirty="0">
                <a:latin typeface="Consolas" panose="020B0609020204030204" pitchFamily="49" charset="0"/>
              </a:rPr>
              <a:t>(h)</a:t>
            </a:r>
          </a:p>
        </p:txBody>
      </p:sp>
      <p:sp>
        <p:nvSpPr>
          <p:cNvPr id="7" name="TextBox 6">
            <a:extLst>
              <a:ext uri="{FF2B5EF4-FFF2-40B4-BE49-F238E27FC236}">
                <a16:creationId xmlns:a16="http://schemas.microsoft.com/office/drawing/2014/main" id="{11B906D8-6F81-4AB7-A06F-518FEDD40FA5}"/>
              </a:ext>
            </a:extLst>
          </p:cNvPr>
          <p:cNvSpPr txBox="1"/>
          <p:nvPr/>
        </p:nvSpPr>
        <p:spPr>
          <a:xfrm>
            <a:off x="5508633" y="1767006"/>
            <a:ext cx="4757713" cy="2215991"/>
          </a:xfrm>
          <a:prstGeom prst="rect">
            <a:avLst/>
          </a:prstGeom>
          <a:noFill/>
        </p:spPr>
        <p:txBody>
          <a:bodyPr wrap="none" lIns="0" tIns="0" rIns="0" bIns="0" rtlCol="0">
            <a:spAutoFit/>
          </a:bodyPr>
          <a:lstStyle/>
          <a:p>
            <a:pPr algn="l"/>
            <a:r>
              <a:rPr lang="en-GB" sz="2400" dirty="0">
                <a:latin typeface="Consolas" panose="020B0609020204030204" pitchFamily="49" charset="0"/>
              </a:rPr>
              <a:t>enqueue(m):</a:t>
            </a:r>
          </a:p>
          <a:p>
            <a:pPr algn="l"/>
            <a:r>
              <a:rPr lang="en-GB" sz="2400" dirty="0">
                <a:latin typeface="Consolas" panose="020B0609020204030204" pitchFamily="49" charset="0"/>
              </a:rPr>
              <a:t>  while True:</a:t>
            </a:r>
          </a:p>
          <a:p>
            <a:pPr algn="l"/>
            <a:r>
              <a:rPr lang="en-GB" sz="2400" dirty="0">
                <a:latin typeface="Consolas" panose="020B0609020204030204" pitchFamily="49" charset="0"/>
              </a:rPr>
              <a:t>    h = head</a:t>
            </a:r>
          </a:p>
          <a:p>
            <a:pPr algn="l"/>
            <a:r>
              <a:rPr lang="en-GB" sz="2400" dirty="0">
                <a:latin typeface="Consolas" panose="020B0609020204030204" pitchFamily="49" charset="0"/>
              </a:rPr>
              <a:t>    </a:t>
            </a:r>
            <a:r>
              <a:rPr lang="en-GB" sz="2400" dirty="0" err="1">
                <a:latin typeface="Consolas" panose="020B0609020204030204" pitchFamily="49" charset="0"/>
              </a:rPr>
              <a:t>m.next</a:t>
            </a:r>
            <a:r>
              <a:rPr lang="en-GB" sz="2400" dirty="0">
                <a:latin typeface="Consolas" panose="020B0609020204030204" pitchFamily="49" charset="0"/>
              </a:rPr>
              <a:t> = h</a:t>
            </a:r>
          </a:p>
          <a:p>
            <a:pPr algn="l"/>
            <a:r>
              <a:rPr lang="en-GB" sz="2400" dirty="0">
                <a:latin typeface="Consolas" panose="020B0609020204030204" pitchFamily="49" charset="0"/>
              </a:rPr>
              <a:t>    if </a:t>
            </a:r>
            <a:r>
              <a:rPr lang="en-GB" sz="2400" dirty="0" err="1">
                <a:latin typeface="Consolas" panose="020B0609020204030204" pitchFamily="49" charset="0"/>
              </a:rPr>
              <a:t>cas</a:t>
            </a:r>
            <a:r>
              <a:rPr lang="en-GB" sz="2400" dirty="0">
                <a:latin typeface="Consolas" panose="020B0609020204030204" pitchFamily="49" charset="0"/>
              </a:rPr>
              <a:t>(head, h, m) == h:</a:t>
            </a:r>
          </a:p>
          <a:p>
            <a:pPr algn="l"/>
            <a:r>
              <a:rPr lang="en-GB" sz="2400" dirty="0">
                <a:latin typeface="Consolas" panose="020B0609020204030204" pitchFamily="49" charset="0"/>
              </a:rPr>
              <a:t>      return</a:t>
            </a:r>
          </a:p>
        </p:txBody>
      </p:sp>
    </p:spTree>
    <p:extLst>
      <p:ext uri="{BB962C8B-B14F-4D97-AF65-F5344CB8AC3E}">
        <p14:creationId xmlns:p14="http://schemas.microsoft.com/office/powerpoint/2010/main" val="2335698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Lock-free </a:t>
            </a:r>
            <a:r>
              <a:rPr lang="en-GB" sz="4500" spc="0" noProof="0" dirty="0" err="1">
                <a:ln>
                  <a:noFill/>
                </a:ln>
                <a:latin typeface="Segoe UI Semibold" panose="020B0702040204020203" pitchFamily="34" charset="0"/>
                <a:cs typeface="Segoe UI Semibold" panose="020B0702040204020203" pitchFamily="34" charset="0"/>
              </a:rPr>
              <a:t>dequeue_all</a:t>
            </a:r>
            <a:r>
              <a:rPr lang="en-GB" sz="4500" spc="0" noProof="0" dirty="0">
                <a:ln>
                  <a:noFill/>
                </a:ln>
                <a:latin typeface="Segoe UI Semibold" panose="020B0702040204020203" pitchFamily="34" charset="0"/>
                <a:cs typeface="Segoe UI Semibold" panose="020B0702040204020203" pitchFamily="34" charset="0"/>
              </a:rPr>
              <a:t>() cont’d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7" name="TextBox 6">
            <a:extLst>
              <a:ext uri="{FF2B5EF4-FFF2-40B4-BE49-F238E27FC236}">
                <a16:creationId xmlns:a16="http://schemas.microsoft.com/office/drawing/2014/main" id="{11B906D8-6F81-4AB7-A06F-518FEDD40FA5}"/>
              </a:ext>
            </a:extLst>
          </p:cNvPr>
          <p:cNvSpPr txBox="1"/>
          <p:nvPr/>
        </p:nvSpPr>
        <p:spPr>
          <a:xfrm>
            <a:off x="4321476" y="1705451"/>
            <a:ext cx="3549048" cy="3447098"/>
          </a:xfrm>
          <a:prstGeom prst="rect">
            <a:avLst/>
          </a:prstGeom>
          <a:noFill/>
        </p:spPr>
        <p:txBody>
          <a:bodyPr wrap="none" lIns="0" tIns="0" rIns="0" bIns="0" rtlCol="0">
            <a:spAutoFit/>
          </a:bodyPr>
          <a:lstStyle/>
          <a:p>
            <a:pPr algn="l"/>
            <a:r>
              <a:rPr lang="en-GB" sz="2800" dirty="0" err="1">
                <a:latin typeface="Consolas" panose="020B0609020204030204" pitchFamily="49" charset="0"/>
              </a:rPr>
              <a:t>flip_list</a:t>
            </a:r>
            <a:r>
              <a:rPr lang="en-GB" sz="2800" dirty="0">
                <a:latin typeface="Consolas" panose="020B0609020204030204" pitchFamily="49" charset="0"/>
              </a:rPr>
              <a:t>(m):</a:t>
            </a:r>
          </a:p>
          <a:p>
            <a:pPr algn="l"/>
            <a:r>
              <a:rPr lang="en-GB" sz="2800" dirty="0">
                <a:latin typeface="Consolas" panose="020B0609020204030204" pitchFamily="49" charset="0"/>
              </a:rPr>
              <a:t>  </a:t>
            </a:r>
            <a:r>
              <a:rPr lang="en-GB" sz="2800" dirty="0" err="1">
                <a:latin typeface="Consolas" panose="020B0609020204030204" pitchFamily="49" charset="0"/>
              </a:rPr>
              <a:t>prev</a:t>
            </a:r>
            <a:r>
              <a:rPr lang="en-GB" sz="2800" dirty="0">
                <a:latin typeface="Consolas" panose="020B0609020204030204" pitchFamily="49" charset="0"/>
              </a:rPr>
              <a:t> = null</a:t>
            </a:r>
          </a:p>
          <a:p>
            <a:pPr algn="l"/>
            <a:r>
              <a:rPr lang="en-GB" sz="2800" dirty="0">
                <a:latin typeface="Consolas" panose="020B0609020204030204" pitchFamily="49" charset="0"/>
              </a:rPr>
              <a:t>  while m != null:</a:t>
            </a:r>
          </a:p>
          <a:p>
            <a:pPr algn="l"/>
            <a:r>
              <a:rPr lang="en-GB" sz="2800" dirty="0">
                <a:latin typeface="Consolas" panose="020B0609020204030204" pitchFamily="49" charset="0"/>
              </a:rPr>
              <a:t>    next = </a:t>
            </a:r>
            <a:r>
              <a:rPr lang="en-GB" sz="2800" dirty="0" err="1">
                <a:latin typeface="Consolas" panose="020B0609020204030204" pitchFamily="49" charset="0"/>
              </a:rPr>
              <a:t>m.next</a:t>
            </a:r>
            <a:endParaRPr lang="en-GB" sz="2800" dirty="0">
              <a:latin typeface="Consolas" panose="020B0609020204030204" pitchFamily="49" charset="0"/>
            </a:endParaRPr>
          </a:p>
          <a:p>
            <a:pPr algn="l"/>
            <a:r>
              <a:rPr lang="en-GB" sz="2800" dirty="0">
                <a:latin typeface="Consolas" panose="020B0609020204030204" pitchFamily="49" charset="0"/>
              </a:rPr>
              <a:t>    </a:t>
            </a:r>
            <a:r>
              <a:rPr lang="en-GB" sz="2800" dirty="0" err="1">
                <a:latin typeface="Consolas" panose="020B0609020204030204" pitchFamily="49" charset="0"/>
              </a:rPr>
              <a:t>m.next</a:t>
            </a:r>
            <a:r>
              <a:rPr lang="en-GB" sz="2800" dirty="0">
                <a:latin typeface="Consolas" panose="020B0609020204030204" pitchFamily="49" charset="0"/>
              </a:rPr>
              <a:t> = </a:t>
            </a:r>
            <a:r>
              <a:rPr lang="en-GB" sz="2800" dirty="0" err="1">
                <a:latin typeface="Consolas" panose="020B0609020204030204" pitchFamily="49" charset="0"/>
              </a:rPr>
              <a:t>prev</a:t>
            </a:r>
            <a:endParaRPr lang="en-GB" sz="2800" dirty="0">
              <a:latin typeface="Consolas" panose="020B0609020204030204" pitchFamily="49" charset="0"/>
            </a:endParaRPr>
          </a:p>
          <a:p>
            <a:pPr algn="l"/>
            <a:r>
              <a:rPr lang="en-GB" sz="2800" dirty="0">
                <a:latin typeface="Consolas" panose="020B0609020204030204" pitchFamily="49" charset="0"/>
              </a:rPr>
              <a:t>    </a:t>
            </a:r>
            <a:r>
              <a:rPr lang="en-GB" sz="2800" dirty="0" err="1">
                <a:latin typeface="Consolas" panose="020B0609020204030204" pitchFamily="49" charset="0"/>
              </a:rPr>
              <a:t>prev</a:t>
            </a:r>
            <a:r>
              <a:rPr lang="en-GB" sz="2800" dirty="0">
                <a:latin typeface="Consolas" panose="020B0609020204030204" pitchFamily="49" charset="0"/>
              </a:rPr>
              <a:t> = m</a:t>
            </a:r>
          </a:p>
          <a:p>
            <a:pPr algn="l"/>
            <a:r>
              <a:rPr lang="en-GB" sz="2800" dirty="0">
                <a:latin typeface="Consolas" panose="020B0609020204030204" pitchFamily="49" charset="0"/>
              </a:rPr>
              <a:t>    m = next</a:t>
            </a:r>
          </a:p>
          <a:p>
            <a:pPr algn="l"/>
            <a:r>
              <a:rPr lang="en-GB" sz="2800" dirty="0">
                <a:latin typeface="Consolas" panose="020B0609020204030204" pitchFamily="49" charset="0"/>
              </a:rPr>
              <a:t>  return </a:t>
            </a:r>
            <a:r>
              <a:rPr lang="en-GB" sz="2800" dirty="0" err="1">
                <a:latin typeface="Consolas" panose="020B0609020204030204" pitchFamily="49" charset="0"/>
              </a:rPr>
              <a:t>prev</a:t>
            </a:r>
            <a:endParaRPr lang="en-GB" sz="2800" dirty="0">
              <a:latin typeface="Consolas" panose="020B0609020204030204" pitchFamily="49" charset="0"/>
            </a:endParaRPr>
          </a:p>
        </p:txBody>
      </p:sp>
    </p:spTree>
    <p:extLst>
      <p:ext uri="{BB962C8B-B14F-4D97-AF65-F5344CB8AC3E}">
        <p14:creationId xmlns:p14="http://schemas.microsoft.com/office/powerpoint/2010/main" val="211526554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2: Summary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Lock-freedom shines when there are deadlines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Failure detection, real-time processing</a:t>
            </a: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It is challenging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The first instinct is always to use locks, as this is simpler</a:t>
            </a:r>
          </a:p>
          <a:p>
            <a:r>
              <a:rPr lang="en-GB" sz="4000" dirty="0">
                <a:solidFill>
                  <a:schemeClr val="tx1"/>
                </a:solidFill>
                <a:cs typeface="Segoe UI Light" panose="020B0502040204020203" pitchFamily="34" charset="0"/>
              </a:rPr>
              <a:t>Thread-local processing is scalable</a:t>
            </a:r>
          </a:p>
          <a:p>
            <a:r>
              <a:rPr lang="en-GB" sz="2400" dirty="0">
                <a:solidFill>
                  <a:srgbClr val="000000"/>
                </a:solidFill>
                <a:latin typeface="Segoe UI"/>
                <a:cs typeface="Segoe UI" panose="020B0502040204020203" pitchFamily="34" charset="0"/>
              </a:rPr>
              <a:t>No sharing</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26974017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3</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2108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Wait-free MPSC queue would be even better in this case, as it would guarantee that operations would finish in constant time.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Can you propose a wait-free MPSC queue?</a:t>
            </a:r>
          </a:p>
        </p:txBody>
      </p:sp>
      <p:sp>
        <p:nvSpPr>
          <p:cNvPr id="5" name="Text Placeholder 2">
            <a:extLst>
              <a:ext uri="{FF2B5EF4-FFF2-40B4-BE49-F238E27FC236}">
                <a16:creationId xmlns:a16="http://schemas.microsoft.com/office/drawing/2014/main" id="{3AFC63FA-9D0C-4D17-B0F6-9C6018A55F27}"/>
              </a:ext>
            </a:extLst>
          </p:cNvPr>
          <p:cNvSpPr txBox="1">
            <a:spLocks/>
          </p:cNvSpPr>
          <p:nvPr/>
        </p:nvSpPr>
        <p:spPr>
          <a:xfrm>
            <a:off x="588263" y="4292396"/>
            <a:ext cx="11362151" cy="5717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That is not based on a universal construction.</a:t>
            </a:r>
            <a:endParaRPr lang="en-GB" sz="280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1483538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FaRM</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887200"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A distributed computing platform</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A shared </a:t>
            </a:r>
            <a:r>
              <a:rPr lang="en-GB" sz="2400" dirty="0">
                <a:solidFill>
                  <a:schemeClr val="tx1"/>
                </a:solidFill>
                <a:latin typeface="Segoe UI"/>
                <a:cs typeface="Segoe UI" panose="020B0502040204020203" pitchFamily="34" charset="0"/>
              </a:rPr>
              <a:t>distributed address space with transactions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Strong consistency</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Strictly serializable transactions with opacity</a:t>
            </a:r>
            <a:endParaRPr lang="en-GB" sz="2400" dirty="0">
              <a:solidFill>
                <a:schemeClr val="tx1"/>
              </a:solidFill>
              <a:latin typeface="Segoe UI"/>
              <a:cs typeface="Segoe UI" panose="020B0502040204020203" pitchFamily="34" charset="0"/>
            </a:endParaRPr>
          </a:p>
          <a:p>
            <a:r>
              <a:rPr lang="en-GB" sz="4000" dirty="0">
                <a:solidFill>
                  <a:schemeClr val="tx1"/>
                </a:solidFill>
                <a:cs typeface="Segoe UI Light" panose="020B0502040204020203" pitchFamily="34" charset="0"/>
              </a:rPr>
              <a:t>High performance</a:t>
            </a:r>
            <a:endParaRPr lang="en-GB" sz="6600" dirty="0">
              <a:solidFill>
                <a:schemeClr val="tx1"/>
              </a:solidFill>
              <a:cs typeface="Segoe UI Light" panose="020B0502040204020203" pitchFamily="34" charset="0"/>
            </a:endParaRPr>
          </a:p>
          <a:p>
            <a:pPr>
              <a:spcBef>
                <a:spcPts val="300"/>
              </a:spcBef>
              <a:spcAft>
                <a:spcPts val="1200"/>
              </a:spcAft>
            </a:pPr>
            <a:r>
              <a:rPr lang="en-GB" sz="2400" dirty="0">
                <a:solidFill>
                  <a:schemeClr val="tx1"/>
                </a:solidFill>
                <a:latin typeface="+mn-lt"/>
                <a:cs typeface="Segoe UI" panose="020B0502040204020203" pitchFamily="34" charset="0"/>
              </a:rPr>
              <a:t>Millions of operations per second</a:t>
            </a:r>
          </a:p>
          <a:p>
            <a:pPr lvl="0"/>
            <a:r>
              <a:rPr lang="en-GB" sz="4000" dirty="0">
                <a:solidFill>
                  <a:srgbClr val="000000"/>
                </a:solidFill>
                <a:latin typeface="+mj-lt"/>
                <a:cs typeface="Segoe UI Light" panose="020B0502040204020203" pitchFamily="34" charset="0"/>
              </a:rPr>
              <a:t>A lot of work on efficient concurrency</a:t>
            </a:r>
            <a:endParaRPr lang="en-GB" sz="6600" dirty="0">
              <a:solidFill>
                <a:srgbClr val="000000"/>
              </a:solidFill>
              <a:latin typeface="+mj-lt"/>
              <a:cs typeface="Segoe UI Light" panose="020B0502040204020203" pitchFamily="34" charset="0"/>
            </a:endParaRPr>
          </a:p>
          <a:p>
            <a:pPr lvl="0">
              <a:spcBef>
                <a:spcPts val="300"/>
              </a:spcBef>
              <a:spcAft>
                <a:spcPts val="1200"/>
              </a:spcAft>
            </a:pPr>
            <a:r>
              <a:rPr lang="en-GB" sz="2400" dirty="0">
                <a:solidFill>
                  <a:srgbClr val="000000"/>
                </a:solidFill>
                <a:latin typeface="Segoe UI"/>
                <a:cs typeface="Segoe UI" panose="020B0502040204020203" pitchFamily="34" charset="0"/>
              </a:rPr>
              <a:t>Crucial to achieve good performance of the whole system</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5901157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4</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12702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Modify the Michael and Scott queue to support a </a:t>
            </a:r>
            <a:r>
              <a:rPr lang="en-GB" sz="2800" dirty="0" err="1">
                <a:solidFill>
                  <a:schemeClr val="tx1"/>
                </a:solidFill>
                <a:latin typeface="+mj-lt"/>
                <a:cs typeface="Segoe UI" panose="020B0502040204020203" pitchFamily="34" charset="0"/>
              </a:rPr>
              <a:t>dequeue_all</a:t>
            </a:r>
            <a:r>
              <a:rPr lang="en-GB" sz="2800" dirty="0">
                <a:solidFill>
                  <a:schemeClr val="tx1"/>
                </a:solidFill>
                <a:latin typeface="+mj-lt"/>
                <a:cs typeface="Segoe UI" panose="020B0502040204020203" pitchFamily="34" charset="0"/>
              </a:rPr>
              <a:t> operation.</a:t>
            </a:r>
          </a:p>
        </p:txBody>
      </p:sp>
    </p:spTree>
    <p:extLst>
      <p:ext uri="{BB962C8B-B14F-4D97-AF65-F5344CB8AC3E}">
        <p14:creationId xmlns:p14="http://schemas.microsoft.com/office/powerpoint/2010/main" val="212542856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3: Scalable IO</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88263" y="1879397"/>
            <a:ext cx="11362151" cy="34165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Propose a scalable scheme for sharing connections on</a:t>
            </a:r>
            <a:r>
              <a:rPr kumimoji="0" lang="en-GB" sz="2800" b="0" i="0" u="none" strike="noStrike" kern="1200" cap="none" spc="0" normalizeH="0" noProof="0" dirty="0">
                <a:ln>
                  <a:noFill/>
                </a:ln>
                <a:solidFill>
                  <a:schemeClr val="tx1"/>
                </a:solidFill>
                <a:effectLst/>
                <a:uLnTx/>
                <a:uFillTx/>
                <a:latin typeface="+mj-lt"/>
                <a:ea typeface="+mn-ea"/>
                <a:cs typeface="Segoe UI" panose="020B0502040204020203" pitchFamily="34" charset="0"/>
              </a:rPr>
              <a:t> a network card (NIC) between threads.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baseline="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Each request needs to acquire a slot in a queue pair (QP) and a completion queue (CQ). When completed, the request will release the slots in the QP and CQ. If there are no available slots, the request cannot proceed.</a:t>
            </a:r>
            <a:endParaRPr kumimoji="0" lang="en-GB" sz="2800" b="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
        <p:nvSpPr>
          <p:cNvPr id="4" name="Text Placeholder 2">
            <a:extLst>
              <a:ext uri="{FF2B5EF4-FFF2-40B4-BE49-F238E27FC236}">
                <a16:creationId xmlns:a16="http://schemas.microsoft.com/office/drawing/2014/main" id="{B5D2E0A4-E1B1-4C9F-B7D7-6C930F48C567}"/>
              </a:ext>
            </a:extLst>
          </p:cNvPr>
          <p:cNvSpPr txBox="1">
            <a:spLocks/>
          </p:cNvSpPr>
          <p:nvPr/>
        </p:nvSpPr>
        <p:spPr>
          <a:xfrm>
            <a:off x="588263" y="5396849"/>
            <a:ext cx="11362151" cy="125750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Focus on the synchronization on the queues. Assume that the code for interfacing with the NIC is given.</a:t>
            </a:r>
          </a:p>
        </p:txBody>
      </p:sp>
    </p:spTree>
    <p:extLst>
      <p:ext uri="{BB962C8B-B14F-4D97-AF65-F5344CB8AC3E}">
        <p14:creationId xmlns:p14="http://schemas.microsoft.com/office/powerpoint/2010/main" val="3199426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Sample execution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Rectangle 1">
            <a:extLst>
              <a:ext uri="{FF2B5EF4-FFF2-40B4-BE49-F238E27FC236}">
                <a16:creationId xmlns:a16="http://schemas.microsoft.com/office/drawing/2014/main" id="{6F4ABC04-4FB1-4601-A051-5A6433FCE190}"/>
              </a:ext>
            </a:extLst>
          </p:cNvPr>
          <p:cNvSpPr/>
          <p:nvPr/>
        </p:nvSpPr>
        <p:spPr bwMode="auto">
          <a:xfrm>
            <a:off x="5537200" y="2108200"/>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11" name="Rectangle 10">
            <a:extLst>
              <a:ext uri="{FF2B5EF4-FFF2-40B4-BE49-F238E27FC236}">
                <a16:creationId xmlns:a16="http://schemas.microsoft.com/office/drawing/2014/main" id="{46393131-24E6-4CA6-A8C1-79C26E7857D4}"/>
              </a:ext>
            </a:extLst>
          </p:cNvPr>
          <p:cNvSpPr/>
          <p:nvPr/>
        </p:nvSpPr>
        <p:spPr bwMode="auto">
          <a:xfrm>
            <a:off x="5537200" y="4368801"/>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10" name="TextBox 9">
            <a:extLst>
              <a:ext uri="{FF2B5EF4-FFF2-40B4-BE49-F238E27FC236}">
                <a16:creationId xmlns:a16="http://schemas.microsoft.com/office/drawing/2014/main" id="{1978F12A-FE10-48FD-BBC2-8751F7318973}"/>
              </a:ext>
            </a:extLst>
          </p:cNvPr>
          <p:cNvSpPr txBox="1"/>
          <p:nvPr/>
        </p:nvSpPr>
        <p:spPr>
          <a:xfrm>
            <a:off x="5996614" y="2426156"/>
            <a:ext cx="198772" cy="430887"/>
          </a:xfrm>
          <a:prstGeom prst="rect">
            <a:avLst/>
          </a:prstGeom>
          <a:noFill/>
        </p:spPr>
        <p:txBody>
          <a:bodyPr wrap="none" lIns="0" tIns="0" rIns="0" bIns="0" rtlCol="0">
            <a:spAutoFit/>
          </a:bodyPr>
          <a:lstStyle/>
          <a:p>
            <a:pPr algn="l"/>
            <a:r>
              <a:rPr lang="en-GB" sz="2800" dirty="0">
                <a:latin typeface="+mj-lt"/>
              </a:rPr>
              <a:t>2</a:t>
            </a:r>
          </a:p>
        </p:txBody>
      </p:sp>
      <p:sp>
        <p:nvSpPr>
          <p:cNvPr id="13" name="TextBox 12">
            <a:extLst>
              <a:ext uri="{FF2B5EF4-FFF2-40B4-BE49-F238E27FC236}">
                <a16:creationId xmlns:a16="http://schemas.microsoft.com/office/drawing/2014/main" id="{7F7B7091-7AC7-47F6-A9A4-6FD96023588E}"/>
              </a:ext>
            </a:extLst>
          </p:cNvPr>
          <p:cNvSpPr txBox="1"/>
          <p:nvPr/>
        </p:nvSpPr>
        <p:spPr>
          <a:xfrm>
            <a:off x="5996614" y="4686757"/>
            <a:ext cx="198772" cy="430887"/>
          </a:xfrm>
          <a:prstGeom prst="rect">
            <a:avLst/>
          </a:prstGeom>
          <a:noFill/>
        </p:spPr>
        <p:txBody>
          <a:bodyPr wrap="none" lIns="0" tIns="0" rIns="0" bIns="0" rtlCol="0">
            <a:spAutoFit/>
          </a:bodyPr>
          <a:lstStyle/>
          <a:p>
            <a:pPr algn="l"/>
            <a:r>
              <a:rPr lang="en-GB" sz="2800" dirty="0">
                <a:latin typeface="+mj-lt"/>
              </a:rPr>
              <a:t>3</a:t>
            </a:r>
          </a:p>
        </p:txBody>
      </p:sp>
      <p:sp>
        <p:nvSpPr>
          <p:cNvPr id="12" name="TextBox 11">
            <a:extLst>
              <a:ext uri="{FF2B5EF4-FFF2-40B4-BE49-F238E27FC236}">
                <a16:creationId xmlns:a16="http://schemas.microsoft.com/office/drawing/2014/main" id="{9BD64443-0F6E-4026-8063-F2E8340A0335}"/>
              </a:ext>
            </a:extLst>
          </p:cNvPr>
          <p:cNvSpPr txBox="1"/>
          <p:nvPr/>
        </p:nvSpPr>
        <p:spPr>
          <a:xfrm>
            <a:off x="6873763" y="2744113"/>
            <a:ext cx="480901" cy="430887"/>
          </a:xfrm>
          <a:prstGeom prst="rect">
            <a:avLst/>
          </a:prstGeom>
          <a:noFill/>
        </p:spPr>
        <p:txBody>
          <a:bodyPr wrap="none" lIns="0" tIns="0" rIns="0" bIns="0" rtlCol="0">
            <a:spAutoFit/>
          </a:bodyPr>
          <a:lstStyle/>
          <a:p>
            <a:pPr algn="l"/>
            <a:r>
              <a:rPr lang="en-GB" sz="2800" dirty="0">
                <a:latin typeface="+mj-lt"/>
              </a:rPr>
              <a:t>QP</a:t>
            </a:r>
          </a:p>
        </p:txBody>
      </p:sp>
      <p:sp>
        <p:nvSpPr>
          <p:cNvPr id="15" name="TextBox 14">
            <a:extLst>
              <a:ext uri="{FF2B5EF4-FFF2-40B4-BE49-F238E27FC236}">
                <a16:creationId xmlns:a16="http://schemas.microsoft.com/office/drawing/2014/main" id="{BAEE1D72-2DC6-4B08-B2E7-77812C2592A0}"/>
              </a:ext>
            </a:extLst>
          </p:cNvPr>
          <p:cNvSpPr txBox="1"/>
          <p:nvPr/>
        </p:nvSpPr>
        <p:spPr>
          <a:xfrm>
            <a:off x="6873763" y="5004714"/>
            <a:ext cx="484813" cy="430887"/>
          </a:xfrm>
          <a:prstGeom prst="rect">
            <a:avLst/>
          </a:prstGeom>
          <a:noFill/>
        </p:spPr>
        <p:txBody>
          <a:bodyPr wrap="none" lIns="0" tIns="0" rIns="0" bIns="0" rtlCol="0">
            <a:spAutoFit/>
          </a:bodyPr>
          <a:lstStyle/>
          <a:p>
            <a:pPr algn="l"/>
            <a:r>
              <a:rPr lang="en-GB" sz="2800" dirty="0">
                <a:latin typeface="+mj-lt"/>
              </a:rPr>
              <a:t>CQ</a:t>
            </a:r>
          </a:p>
        </p:txBody>
      </p:sp>
      <p:cxnSp>
        <p:nvCxnSpPr>
          <p:cNvPr id="16" name="Straight Arrow Connector 15">
            <a:extLst>
              <a:ext uri="{FF2B5EF4-FFF2-40B4-BE49-F238E27FC236}">
                <a16:creationId xmlns:a16="http://schemas.microsoft.com/office/drawing/2014/main" id="{203D2136-A390-4D01-AF1F-BE98367DB036}"/>
              </a:ext>
            </a:extLst>
          </p:cNvPr>
          <p:cNvCxnSpPr>
            <a:endCxn id="2" idx="0"/>
          </p:cNvCxnSpPr>
          <p:nvPr/>
        </p:nvCxnSpPr>
        <p:spPr>
          <a:xfrm>
            <a:off x="6096000" y="1397000"/>
            <a:ext cx="0" cy="711200"/>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0CD812-5A77-45D1-A747-4E6256CC9973}"/>
              </a:ext>
            </a:extLst>
          </p:cNvPr>
          <p:cNvCxnSpPr>
            <a:stCxn id="2" idx="2"/>
            <a:endCxn id="11" idx="0"/>
          </p:cNvCxnSpPr>
          <p:nvPr/>
        </p:nvCxnSpPr>
        <p:spPr>
          <a:xfrm>
            <a:off x="6096000" y="3175000"/>
            <a:ext cx="0" cy="1193801"/>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A3B699-0C46-4BB4-BC12-B6B48083F8CC}"/>
              </a:ext>
            </a:extLst>
          </p:cNvPr>
          <p:cNvCxnSpPr>
            <a:stCxn id="11" idx="2"/>
          </p:cNvCxnSpPr>
          <p:nvPr/>
        </p:nvCxnSpPr>
        <p:spPr>
          <a:xfrm>
            <a:off x="6096000" y="5435601"/>
            <a:ext cx="0" cy="787399"/>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DC7B98-6E71-4BC5-B1F8-C3EFD0BC0DF7}"/>
              </a:ext>
            </a:extLst>
          </p:cNvPr>
          <p:cNvSpPr txBox="1"/>
          <p:nvPr/>
        </p:nvSpPr>
        <p:spPr>
          <a:xfrm>
            <a:off x="6023865" y="2426156"/>
            <a:ext cx="144270" cy="430887"/>
          </a:xfrm>
          <a:prstGeom prst="rect">
            <a:avLst/>
          </a:prstGeom>
          <a:noFill/>
        </p:spPr>
        <p:txBody>
          <a:bodyPr wrap="none" lIns="0" tIns="0" rIns="0" bIns="0" rtlCol="0">
            <a:spAutoFit/>
          </a:bodyPr>
          <a:lstStyle/>
          <a:p>
            <a:pPr algn="l"/>
            <a:r>
              <a:rPr lang="en-GB" sz="2800" dirty="0">
                <a:latin typeface="+mj-lt"/>
              </a:rPr>
              <a:t>1</a:t>
            </a:r>
          </a:p>
        </p:txBody>
      </p:sp>
      <p:sp>
        <p:nvSpPr>
          <p:cNvPr id="23" name="TextBox 22">
            <a:extLst>
              <a:ext uri="{FF2B5EF4-FFF2-40B4-BE49-F238E27FC236}">
                <a16:creationId xmlns:a16="http://schemas.microsoft.com/office/drawing/2014/main" id="{3BF373BA-2322-4768-880D-55F750584D6A}"/>
              </a:ext>
            </a:extLst>
          </p:cNvPr>
          <p:cNvSpPr txBox="1"/>
          <p:nvPr/>
        </p:nvSpPr>
        <p:spPr>
          <a:xfrm>
            <a:off x="5996614" y="4686756"/>
            <a:ext cx="198772" cy="430887"/>
          </a:xfrm>
          <a:prstGeom prst="rect">
            <a:avLst/>
          </a:prstGeom>
          <a:noFill/>
        </p:spPr>
        <p:txBody>
          <a:bodyPr wrap="none" lIns="0" tIns="0" rIns="0" bIns="0" rtlCol="0">
            <a:spAutoFit/>
          </a:bodyPr>
          <a:lstStyle/>
          <a:p>
            <a:pPr algn="l"/>
            <a:r>
              <a:rPr lang="en-GB" sz="2800" dirty="0">
                <a:latin typeface="+mj-lt"/>
              </a:rPr>
              <a:t>2</a:t>
            </a:r>
          </a:p>
        </p:txBody>
      </p:sp>
      <p:sp>
        <p:nvSpPr>
          <p:cNvPr id="24" name="Rectangle 23">
            <a:extLst>
              <a:ext uri="{FF2B5EF4-FFF2-40B4-BE49-F238E27FC236}">
                <a16:creationId xmlns:a16="http://schemas.microsoft.com/office/drawing/2014/main" id="{B3CBA832-5B24-4BAD-AA09-7CB074255AE7}"/>
              </a:ext>
            </a:extLst>
          </p:cNvPr>
          <p:cNvSpPr/>
          <p:nvPr/>
        </p:nvSpPr>
        <p:spPr bwMode="auto">
          <a:xfrm>
            <a:off x="7598915" y="2108200"/>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25" name="TextBox 24">
            <a:extLst>
              <a:ext uri="{FF2B5EF4-FFF2-40B4-BE49-F238E27FC236}">
                <a16:creationId xmlns:a16="http://schemas.microsoft.com/office/drawing/2014/main" id="{C96358B9-7D88-4E2B-A140-1C20C3006A46}"/>
              </a:ext>
            </a:extLst>
          </p:cNvPr>
          <p:cNvSpPr txBox="1"/>
          <p:nvPr/>
        </p:nvSpPr>
        <p:spPr>
          <a:xfrm>
            <a:off x="8935478" y="2744113"/>
            <a:ext cx="480901" cy="430887"/>
          </a:xfrm>
          <a:prstGeom prst="rect">
            <a:avLst/>
          </a:prstGeom>
          <a:noFill/>
        </p:spPr>
        <p:txBody>
          <a:bodyPr wrap="none" lIns="0" tIns="0" rIns="0" bIns="0" rtlCol="0">
            <a:spAutoFit/>
          </a:bodyPr>
          <a:lstStyle/>
          <a:p>
            <a:pPr algn="l"/>
            <a:r>
              <a:rPr lang="en-GB" sz="2800" dirty="0">
                <a:latin typeface="+mj-lt"/>
              </a:rPr>
              <a:t>QP</a:t>
            </a:r>
          </a:p>
        </p:txBody>
      </p:sp>
      <p:sp>
        <p:nvSpPr>
          <p:cNvPr id="26" name="Rectangle 25">
            <a:extLst>
              <a:ext uri="{FF2B5EF4-FFF2-40B4-BE49-F238E27FC236}">
                <a16:creationId xmlns:a16="http://schemas.microsoft.com/office/drawing/2014/main" id="{E2AD9833-E53E-44C9-9C9E-6D42E3D31119}"/>
              </a:ext>
            </a:extLst>
          </p:cNvPr>
          <p:cNvSpPr/>
          <p:nvPr/>
        </p:nvSpPr>
        <p:spPr bwMode="auto">
          <a:xfrm>
            <a:off x="3484441" y="2108200"/>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27" name="TextBox 26">
            <a:extLst>
              <a:ext uri="{FF2B5EF4-FFF2-40B4-BE49-F238E27FC236}">
                <a16:creationId xmlns:a16="http://schemas.microsoft.com/office/drawing/2014/main" id="{3AB6F226-2D4F-4870-996A-4D036A6CFBC5}"/>
              </a:ext>
            </a:extLst>
          </p:cNvPr>
          <p:cNvSpPr txBox="1"/>
          <p:nvPr/>
        </p:nvSpPr>
        <p:spPr>
          <a:xfrm>
            <a:off x="4821004" y="2744113"/>
            <a:ext cx="480901" cy="430887"/>
          </a:xfrm>
          <a:prstGeom prst="rect">
            <a:avLst/>
          </a:prstGeom>
          <a:noFill/>
        </p:spPr>
        <p:txBody>
          <a:bodyPr wrap="none" lIns="0" tIns="0" rIns="0" bIns="0" rtlCol="0">
            <a:spAutoFit/>
          </a:bodyPr>
          <a:lstStyle/>
          <a:p>
            <a:pPr algn="l"/>
            <a:r>
              <a:rPr lang="en-GB" sz="2800" dirty="0">
                <a:latin typeface="+mj-lt"/>
              </a:rPr>
              <a:t>QP</a:t>
            </a:r>
          </a:p>
        </p:txBody>
      </p:sp>
      <p:sp>
        <p:nvSpPr>
          <p:cNvPr id="28" name="Rectangle 27">
            <a:extLst>
              <a:ext uri="{FF2B5EF4-FFF2-40B4-BE49-F238E27FC236}">
                <a16:creationId xmlns:a16="http://schemas.microsoft.com/office/drawing/2014/main" id="{7ECA4104-D63A-427B-BF5C-3BCBA162A33B}"/>
              </a:ext>
            </a:extLst>
          </p:cNvPr>
          <p:cNvSpPr/>
          <p:nvPr/>
        </p:nvSpPr>
        <p:spPr bwMode="auto">
          <a:xfrm>
            <a:off x="7598915" y="4368801"/>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29" name="TextBox 28">
            <a:extLst>
              <a:ext uri="{FF2B5EF4-FFF2-40B4-BE49-F238E27FC236}">
                <a16:creationId xmlns:a16="http://schemas.microsoft.com/office/drawing/2014/main" id="{A9D5DB00-D3E7-4C01-8938-0683CB0824E6}"/>
              </a:ext>
            </a:extLst>
          </p:cNvPr>
          <p:cNvSpPr txBox="1"/>
          <p:nvPr/>
        </p:nvSpPr>
        <p:spPr>
          <a:xfrm>
            <a:off x="8935478" y="5004714"/>
            <a:ext cx="484813" cy="430887"/>
          </a:xfrm>
          <a:prstGeom prst="rect">
            <a:avLst/>
          </a:prstGeom>
          <a:noFill/>
        </p:spPr>
        <p:txBody>
          <a:bodyPr wrap="none" lIns="0" tIns="0" rIns="0" bIns="0" rtlCol="0">
            <a:spAutoFit/>
          </a:bodyPr>
          <a:lstStyle/>
          <a:p>
            <a:pPr algn="l"/>
            <a:r>
              <a:rPr lang="en-GB" sz="2800" dirty="0">
                <a:latin typeface="+mj-lt"/>
              </a:rPr>
              <a:t>CQ</a:t>
            </a:r>
          </a:p>
        </p:txBody>
      </p:sp>
      <p:sp>
        <p:nvSpPr>
          <p:cNvPr id="30" name="Rectangle 29">
            <a:extLst>
              <a:ext uri="{FF2B5EF4-FFF2-40B4-BE49-F238E27FC236}">
                <a16:creationId xmlns:a16="http://schemas.microsoft.com/office/drawing/2014/main" id="{E3ADBFD3-EDAB-45B3-B6A3-C57D25A5CA91}"/>
              </a:ext>
            </a:extLst>
          </p:cNvPr>
          <p:cNvSpPr/>
          <p:nvPr/>
        </p:nvSpPr>
        <p:spPr bwMode="auto">
          <a:xfrm>
            <a:off x="9635342" y="2108200"/>
            <a:ext cx="1117600" cy="1066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GB" sz="2800" dirty="0">
              <a:solidFill>
                <a:schemeClr val="tx1"/>
              </a:solidFill>
              <a:latin typeface="+mj-lt"/>
              <a:ea typeface="Segoe UI" pitchFamily="34" charset="0"/>
              <a:cs typeface="Segoe UI" pitchFamily="34" charset="0"/>
            </a:endParaRPr>
          </a:p>
        </p:txBody>
      </p:sp>
      <p:sp>
        <p:nvSpPr>
          <p:cNvPr id="31" name="TextBox 30">
            <a:extLst>
              <a:ext uri="{FF2B5EF4-FFF2-40B4-BE49-F238E27FC236}">
                <a16:creationId xmlns:a16="http://schemas.microsoft.com/office/drawing/2014/main" id="{34914231-E0DE-46AF-A215-68172E213800}"/>
              </a:ext>
            </a:extLst>
          </p:cNvPr>
          <p:cNvSpPr txBox="1"/>
          <p:nvPr/>
        </p:nvSpPr>
        <p:spPr>
          <a:xfrm>
            <a:off x="10971905" y="2744113"/>
            <a:ext cx="480901" cy="430887"/>
          </a:xfrm>
          <a:prstGeom prst="rect">
            <a:avLst/>
          </a:prstGeom>
          <a:noFill/>
        </p:spPr>
        <p:txBody>
          <a:bodyPr wrap="none" lIns="0" tIns="0" rIns="0" bIns="0" rtlCol="0">
            <a:spAutoFit/>
          </a:bodyPr>
          <a:lstStyle/>
          <a:p>
            <a:pPr algn="l"/>
            <a:r>
              <a:rPr lang="en-GB" sz="2800" dirty="0">
                <a:latin typeface="+mj-lt"/>
              </a:rPr>
              <a:t>QP</a:t>
            </a:r>
          </a:p>
        </p:txBody>
      </p:sp>
    </p:spTree>
    <p:extLst>
      <p:ext uri="{BB962C8B-B14F-4D97-AF65-F5344CB8AC3E}">
        <p14:creationId xmlns:p14="http://schemas.microsoft.com/office/powerpoint/2010/main" val="1728180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P spid="10" grpId="1"/>
      <p:bldP spid="13" grpId="0"/>
      <p:bldP spid="13" grpId="1"/>
      <p:bldP spid="12" grpId="0"/>
      <p:bldP spid="15" grpId="0"/>
      <p:bldP spid="22" grpId="0"/>
      <p:bldP spid="23" grpId="0"/>
      <p:bldP spid="24" grpId="0" animBg="1"/>
      <p:bldP spid="25" grpId="0"/>
      <p:bldP spid="26" grpId="0" animBg="1"/>
      <p:bldP spid="27" grpId="0"/>
      <p:bldP spid="28" grpId="0" animBg="1"/>
      <p:bldP spid="29" grpId="0"/>
      <p:bldP spid="30" grpId="0" animBg="1"/>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Can you propose a solution?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99686782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A challenging problem</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Solution 1: global locking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Poor performance and scalability</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Solution 2: mid-grained locking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Better performance, but still a bottleneck in the system</a:t>
            </a:r>
          </a:p>
          <a:p>
            <a:r>
              <a:rPr lang="en-GB" sz="4000" dirty="0">
                <a:solidFill>
                  <a:schemeClr val="tx1"/>
                </a:solidFill>
                <a:cs typeface="Segoe UI Light" panose="020B0502040204020203" pitchFamily="34" charset="0"/>
              </a:rPr>
              <a:t>Solution 3: fine-grained locking</a:t>
            </a:r>
          </a:p>
          <a:p>
            <a:r>
              <a:rPr lang="en-GB" sz="2400" dirty="0">
                <a:solidFill>
                  <a:srgbClr val="000000"/>
                </a:solidFill>
                <a:latin typeface="Segoe UI"/>
                <a:cs typeface="Segoe UI" panose="020B0502040204020203" pitchFamily="34" charset="0"/>
              </a:rPr>
              <a:t>Further improvements</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23240906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Locking scalable IO</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What should we do with a request that cannot acquire resources? We use helping, as in lock-free algorithms. The request is queued at the QP or CQ and the thread that is issuing it can proceed to do other work. When a request completes, it helps queued requests make progress.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Lock a queue with the counter with fine-grained locks.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opted for locks for simplicity. Lock-free synchronization becomes hard when multiple words need to be updated atomically.</a:t>
            </a:r>
          </a:p>
        </p:txBody>
      </p:sp>
    </p:spTree>
    <p:extLst>
      <p:ext uri="{BB962C8B-B14F-4D97-AF65-F5344CB8AC3E}">
        <p14:creationId xmlns:p14="http://schemas.microsoft.com/office/powerpoint/2010/main" val="298937808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dirty="0">
                <a:ln>
                  <a:noFill/>
                </a:ln>
                <a:effectLst/>
                <a:uLnTx/>
                <a:uFillTx/>
                <a:latin typeface="Segoe UI Semibold" panose="020B0702040204020203" pitchFamily="34" charset="0"/>
                <a:ea typeface="+mn-ea"/>
                <a:cs typeface="Segoe UI Semibold" panose="020B0702040204020203" pitchFamily="34" charset="0"/>
              </a:rPr>
              <a:t>Locking scalable IO</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5" name="TextBox 4">
            <a:extLst>
              <a:ext uri="{FF2B5EF4-FFF2-40B4-BE49-F238E27FC236}">
                <a16:creationId xmlns:a16="http://schemas.microsoft.com/office/drawing/2014/main" id="{7B7A3720-B8BE-47C3-89BB-35C4E99295E1}"/>
              </a:ext>
            </a:extLst>
          </p:cNvPr>
          <p:cNvSpPr txBox="1"/>
          <p:nvPr/>
        </p:nvSpPr>
        <p:spPr>
          <a:xfrm>
            <a:off x="688451" y="1397674"/>
            <a:ext cx="3058530" cy="4431983"/>
          </a:xfrm>
          <a:prstGeom prst="rect">
            <a:avLst/>
          </a:prstGeom>
          <a:noFill/>
        </p:spPr>
        <p:txBody>
          <a:bodyPr wrap="none" lIns="0" tIns="0" rIns="0" bIns="0" rtlCol="0">
            <a:spAutoFit/>
          </a:bodyPr>
          <a:lstStyle/>
          <a:p>
            <a:pPr algn="l"/>
            <a:r>
              <a:rPr lang="en-GB" sz="2400" dirty="0">
                <a:latin typeface="Consolas" panose="020B0609020204030204" pitchFamily="49" charset="0"/>
              </a:rPr>
              <a:t>struct </a:t>
            </a:r>
            <a:r>
              <a:rPr lang="en-GB" sz="2400" dirty="0" err="1">
                <a:latin typeface="Consolas" panose="020B0609020204030204" pitchFamily="49" charset="0"/>
              </a:rPr>
              <a:t>req</a:t>
            </a:r>
            <a:r>
              <a:rPr lang="en-GB" sz="2400" dirty="0">
                <a:latin typeface="Consolas" panose="020B0609020204030204" pitchFamily="49" charset="0"/>
              </a:rPr>
              <a:t> {</a:t>
            </a:r>
          </a:p>
          <a:p>
            <a:pPr algn="l"/>
            <a:r>
              <a:rPr lang="en-GB" sz="2400" dirty="0">
                <a:latin typeface="Consolas" panose="020B0609020204030204" pitchFamily="49" charset="0"/>
              </a:rPr>
              <a:t>  resource *</a:t>
            </a:r>
            <a:r>
              <a:rPr lang="en-GB" sz="2400" dirty="0" err="1">
                <a:latin typeface="Consolas" panose="020B0609020204030204" pitchFamily="49" charset="0"/>
              </a:rPr>
              <a:t>qp</a:t>
            </a:r>
            <a:endParaRPr lang="en-GB" sz="2400" dirty="0">
              <a:latin typeface="Consolas" panose="020B0609020204030204" pitchFamily="49" charset="0"/>
            </a:endParaRPr>
          </a:p>
          <a:p>
            <a:pPr algn="l"/>
            <a:r>
              <a:rPr lang="en-GB" sz="2400" dirty="0">
                <a:latin typeface="Consolas" panose="020B0609020204030204" pitchFamily="49" charset="0"/>
              </a:rPr>
              <a:t>  resource *</a:t>
            </a:r>
            <a:r>
              <a:rPr lang="en-GB" sz="2400" dirty="0" err="1">
                <a:latin typeface="Consolas" panose="020B0609020204030204" pitchFamily="49" charset="0"/>
              </a:rPr>
              <a:t>cq</a:t>
            </a:r>
            <a:endParaRPr lang="en-GB" sz="2400" dirty="0">
              <a:latin typeface="Consolas" panose="020B0609020204030204" pitchFamily="49" charset="0"/>
            </a:endParaRPr>
          </a:p>
          <a:p>
            <a:pPr algn="l"/>
            <a:r>
              <a:rPr lang="en-GB" sz="2400" dirty="0">
                <a:latin typeface="Consolas" panose="020B0609020204030204" pitchFamily="49" charset="0"/>
              </a:rPr>
              <a:t>  </a:t>
            </a:r>
            <a:r>
              <a:rPr lang="en-GB" sz="2400" dirty="0" err="1">
                <a:latin typeface="Consolas" panose="020B0609020204030204" pitchFamily="49" charset="0"/>
              </a:rPr>
              <a:t>req</a:t>
            </a:r>
            <a:r>
              <a:rPr lang="en-GB" sz="2400" dirty="0">
                <a:latin typeface="Consolas" panose="020B0609020204030204" pitchFamily="49" charset="0"/>
              </a:rPr>
              <a:t> *next</a:t>
            </a:r>
          </a:p>
          <a:p>
            <a:pPr algn="l"/>
            <a:r>
              <a:rPr lang="en-GB" sz="2400" dirty="0">
                <a:latin typeface="Consolas" panose="020B0609020204030204" pitchFamily="49" charset="0"/>
              </a:rPr>
              <a:t>}</a:t>
            </a:r>
          </a:p>
          <a:p>
            <a:pPr algn="l"/>
            <a:endParaRPr lang="en-GB" sz="2400" dirty="0">
              <a:latin typeface="Consolas" panose="020B0609020204030204" pitchFamily="49" charset="0"/>
            </a:endParaRPr>
          </a:p>
          <a:p>
            <a:pPr algn="l"/>
            <a:r>
              <a:rPr lang="en-GB" sz="2400" dirty="0">
                <a:latin typeface="Consolas" panose="020B0609020204030204" pitchFamily="49" charset="0"/>
              </a:rPr>
              <a:t>struct resource {</a:t>
            </a:r>
          </a:p>
          <a:p>
            <a:pPr algn="l"/>
            <a:r>
              <a:rPr lang="en-GB" sz="2400" dirty="0">
                <a:latin typeface="Consolas" panose="020B0609020204030204" pitchFamily="49" charset="0"/>
              </a:rPr>
              <a:t>  Lock </a:t>
            </a:r>
            <a:r>
              <a:rPr lang="en-GB" sz="2400" dirty="0" err="1">
                <a:latin typeface="Consolas" panose="020B0609020204030204" pitchFamily="49" charset="0"/>
              </a:rPr>
              <a:t>lock</a:t>
            </a:r>
            <a:endParaRPr lang="en-GB" sz="2400" dirty="0">
              <a:latin typeface="Consolas" panose="020B0609020204030204" pitchFamily="49" charset="0"/>
            </a:endParaRPr>
          </a:p>
          <a:p>
            <a:pPr algn="l"/>
            <a:r>
              <a:rPr lang="en-GB" sz="2400" dirty="0">
                <a:latin typeface="Consolas" panose="020B0609020204030204" pitchFamily="49" charset="0"/>
              </a:rPr>
              <a:t>  int64 available</a:t>
            </a:r>
          </a:p>
          <a:p>
            <a:pPr algn="l"/>
            <a:r>
              <a:rPr lang="en-GB" sz="2400" dirty="0">
                <a:latin typeface="Consolas" panose="020B0609020204030204" pitchFamily="49" charset="0"/>
              </a:rPr>
              <a:t>  </a:t>
            </a:r>
            <a:r>
              <a:rPr lang="en-GB" sz="2400" dirty="0" err="1">
                <a:latin typeface="Consolas" panose="020B0609020204030204" pitchFamily="49" charset="0"/>
              </a:rPr>
              <a:t>req</a:t>
            </a:r>
            <a:r>
              <a:rPr lang="en-GB" sz="2400" dirty="0">
                <a:latin typeface="Consolas" panose="020B0609020204030204" pitchFamily="49" charset="0"/>
              </a:rPr>
              <a:t> *head = null</a:t>
            </a:r>
          </a:p>
          <a:p>
            <a:pPr algn="l"/>
            <a:r>
              <a:rPr lang="en-GB" sz="2400" dirty="0">
                <a:latin typeface="Consolas" panose="020B0609020204030204" pitchFamily="49" charset="0"/>
              </a:rPr>
              <a:t>  </a:t>
            </a:r>
            <a:r>
              <a:rPr lang="en-GB" sz="2400" dirty="0" err="1">
                <a:latin typeface="Consolas" panose="020B0609020204030204" pitchFamily="49" charset="0"/>
              </a:rPr>
              <a:t>req</a:t>
            </a:r>
            <a:r>
              <a:rPr lang="en-GB" sz="2400" dirty="0">
                <a:latin typeface="Consolas" panose="020B0609020204030204" pitchFamily="49" charset="0"/>
              </a:rPr>
              <a:t> *tail = null</a:t>
            </a:r>
          </a:p>
          <a:p>
            <a:pPr algn="l"/>
            <a:r>
              <a:rPr lang="en-GB" sz="2400" dirty="0">
                <a:latin typeface="Consolas" panose="020B0609020204030204" pitchFamily="49" charset="0"/>
              </a:rPr>
              <a:t>}</a:t>
            </a:r>
          </a:p>
        </p:txBody>
      </p:sp>
      <p:sp>
        <p:nvSpPr>
          <p:cNvPr id="7" name="TextBox 6">
            <a:extLst>
              <a:ext uri="{FF2B5EF4-FFF2-40B4-BE49-F238E27FC236}">
                <a16:creationId xmlns:a16="http://schemas.microsoft.com/office/drawing/2014/main" id="{11B906D8-6F81-4AB7-A06F-518FEDD40FA5}"/>
              </a:ext>
            </a:extLst>
          </p:cNvPr>
          <p:cNvSpPr txBox="1"/>
          <p:nvPr/>
        </p:nvSpPr>
        <p:spPr>
          <a:xfrm>
            <a:off x="4079125" y="1397674"/>
            <a:ext cx="2378856" cy="1107996"/>
          </a:xfrm>
          <a:prstGeom prst="rect">
            <a:avLst/>
          </a:prstGeom>
          <a:noFill/>
        </p:spPr>
        <p:txBody>
          <a:bodyPr wrap="none" lIns="0" tIns="0" rIns="0" bIns="0" rtlCol="0">
            <a:spAutoFit/>
          </a:bodyPr>
          <a:lstStyle/>
          <a:p>
            <a:pPr algn="l"/>
            <a:r>
              <a:rPr lang="en-GB" sz="2400" dirty="0">
                <a:latin typeface="Consolas" panose="020B0609020204030204" pitchFamily="49" charset="0"/>
              </a:rPr>
              <a:t>Shared:</a:t>
            </a:r>
          </a:p>
          <a:p>
            <a:pPr algn="l"/>
            <a:r>
              <a:rPr lang="en-GB" sz="2400" dirty="0">
                <a:latin typeface="Consolas" panose="020B0609020204030204" pitchFamily="49" charset="0"/>
              </a:rPr>
              <a:t>resource </a:t>
            </a:r>
            <a:r>
              <a:rPr lang="en-GB" sz="2400" dirty="0" err="1">
                <a:latin typeface="Consolas" panose="020B0609020204030204" pitchFamily="49" charset="0"/>
              </a:rPr>
              <a:t>qps</a:t>
            </a:r>
            <a:r>
              <a:rPr lang="en-GB" sz="2400" dirty="0">
                <a:latin typeface="Consolas" panose="020B0609020204030204" pitchFamily="49" charset="0"/>
              </a:rPr>
              <a:t>[]</a:t>
            </a:r>
          </a:p>
          <a:p>
            <a:pPr algn="l"/>
            <a:r>
              <a:rPr lang="en-GB" sz="2400" dirty="0">
                <a:latin typeface="Consolas" panose="020B0609020204030204" pitchFamily="49" charset="0"/>
              </a:rPr>
              <a:t>resource </a:t>
            </a:r>
            <a:r>
              <a:rPr lang="en-GB" sz="2400" dirty="0" err="1">
                <a:latin typeface="Consolas" panose="020B0609020204030204" pitchFamily="49" charset="0"/>
              </a:rPr>
              <a:t>cqs</a:t>
            </a:r>
            <a:r>
              <a:rPr lang="en-GB" sz="2400" dirty="0">
                <a:latin typeface="Consolas" panose="020B0609020204030204" pitchFamily="49" charset="0"/>
              </a:rPr>
              <a:t>[]</a:t>
            </a:r>
          </a:p>
        </p:txBody>
      </p:sp>
      <p:sp>
        <p:nvSpPr>
          <p:cNvPr id="8" name="TextBox 7">
            <a:extLst>
              <a:ext uri="{FF2B5EF4-FFF2-40B4-BE49-F238E27FC236}">
                <a16:creationId xmlns:a16="http://schemas.microsoft.com/office/drawing/2014/main" id="{A1489E12-9F11-450D-B1DF-7F7879042040}"/>
              </a:ext>
            </a:extLst>
          </p:cNvPr>
          <p:cNvSpPr txBox="1"/>
          <p:nvPr/>
        </p:nvSpPr>
        <p:spPr>
          <a:xfrm>
            <a:off x="4079125" y="3598332"/>
            <a:ext cx="3908121" cy="2585323"/>
          </a:xfrm>
          <a:prstGeom prst="rect">
            <a:avLst/>
          </a:prstGeom>
          <a:noFill/>
        </p:spPr>
        <p:txBody>
          <a:bodyPr wrap="none" lIns="0" tIns="0" rIns="0" bIns="0" rtlCol="0">
            <a:spAutoFit/>
          </a:bodyPr>
          <a:lstStyle/>
          <a:p>
            <a:pPr algn="l"/>
            <a:r>
              <a:rPr lang="en-GB" sz="2400" dirty="0">
                <a:latin typeface="Consolas" panose="020B0609020204030204" pitchFamily="49" charset="0"/>
              </a:rPr>
              <a:t>enqueue(</a:t>
            </a:r>
            <a:r>
              <a:rPr lang="en-GB" sz="2400" dirty="0" err="1">
                <a:latin typeface="Consolas" panose="020B0609020204030204" pitchFamily="49" charset="0"/>
              </a:rPr>
              <a:t>req</a:t>
            </a:r>
            <a:r>
              <a:rPr lang="en-GB" sz="2400" dirty="0">
                <a:latin typeface="Consolas" panose="020B0609020204030204" pitchFamily="49" charset="0"/>
              </a:rPr>
              <a:t>, res):</a:t>
            </a:r>
          </a:p>
          <a:p>
            <a:pPr algn="l"/>
            <a:r>
              <a:rPr lang="en-GB" sz="2400" dirty="0">
                <a:latin typeface="Consolas" panose="020B0609020204030204" pitchFamily="49" charset="0"/>
              </a:rPr>
              <a:t>  if </a:t>
            </a:r>
            <a:r>
              <a:rPr lang="en-GB" sz="2400" dirty="0" err="1">
                <a:latin typeface="Consolas" panose="020B0609020204030204" pitchFamily="49" charset="0"/>
              </a:rPr>
              <a:t>res.tail</a:t>
            </a:r>
            <a:r>
              <a:rPr lang="en-GB" sz="2400" dirty="0">
                <a:latin typeface="Consolas" panose="020B0609020204030204" pitchFamily="49" charset="0"/>
              </a:rPr>
              <a:t> == null:</a:t>
            </a:r>
          </a:p>
          <a:p>
            <a:pPr algn="l"/>
            <a:r>
              <a:rPr lang="en-GB" sz="2400" dirty="0">
                <a:latin typeface="Consolas" panose="020B0609020204030204" pitchFamily="49" charset="0"/>
              </a:rPr>
              <a:t>    </a:t>
            </a:r>
            <a:r>
              <a:rPr lang="en-GB" sz="2400" dirty="0" err="1">
                <a:latin typeface="Consolas" panose="020B0609020204030204" pitchFamily="49" charset="0"/>
              </a:rPr>
              <a:t>res.head</a:t>
            </a:r>
            <a:r>
              <a:rPr lang="en-GB" sz="2400" dirty="0">
                <a:latin typeface="Consolas" panose="020B0609020204030204" pitchFamily="49" charset="0"/>
              </a:rPr>
              <a:t> = </a:t>
            </a:r>
            <a:r>
              <a:rPr lang="en-GB" sz="2400" dirty="0" err="1">
                <a:latin typeface="Consolas" panose="020B0609020204030204" pitchFamily="49" charset="0"/>
              </a:rPr>
              <a:t>req</a:t>
            </a:r>
            <a:endParaRPr lang="en-GB" sz="2400" dirty="0">
              <a:latin typeface="Consolas" panose="020B0609020204030204" pitchFamily="49" charset="0"/>
            </a:endParaRPr>
          </a:p>
          <a:p>
            <a:pPr algn="l"/>
            <a:r>
              <a:rPr lang="en-GB" sz="2400" dirty="0">
                <a:latin typeface="Consolas" panose="020B0609020204030204" pitchFamily="49" charset="0"/>
              </a:rPr>
              <a:t>    </a:t>
            </a:r>
            <a:r>
              <a:rPr lang="en-GB" sz="2400" dirty="0" err="1">
                <a:latin typeface="Consolas" panose="020B0609020204030204" pitchFamily="49" charset="0"/>
              </a:rPr>
              <a:t>res.tail</a:t>
            </a:r>
            <a:r>
              <a:rPr lang="en-GB" sz="2400" dirty="0">
                <a:latin typeface="Consolas" panose="020B0609020204030204" pitchFamily="49" charset="0"/>
              </a:rPr>
              <a:t> = </a:t>
            </a:r>
            <a:r>
              <a:rPr lang="en-GB" sz="2400" dirty="0" err="1">
                <a:latin typeface="Consolas" panose="020B0609020204030204" pitchFamily="49" charset="0"/>
              </a:rPr>
              <a:t>req</a:t>
            </a:r>
            <a:endParaRPr lang="en-GB" sz="2400" dirty="0">
              <a:latin typeface="Consolas" panose="020B0609020204030204" pitchFamily="49" charset="0"/>
            </a:endParaRPr>
          </a:p>
          <a:p>
            <a:pPr algn="l"/>
            <a:r>
              <a:rPr lang="en-GB" sz="2400" dirty="0">
                <a:latin typeface="Consolas" panose="020B0609020204030204" pitchFamily="49" charset="0"/>
              </a:rPr>
              <a:t>  else:</a:t>
            </a:r>
          </a:p>
          <a:p>
            <a:pPr algn="l"/>
            <a:r>
              <a:rPr lang="en-GB" sz="2400" dirty="0">
                <a:latin typeface="Consolas" panose="020B0609020204030204" pitchFamily="49" charset="0"/>
              </a:rPr>
              <a:t>    </a:t>
            </a:r>
            <a:r>
              <a:rPr lang="en-GB" sz="2400" dirty="0" err="1">
                <a:latin typeface="Consolas" panose="020B0609020204030204" pitchFamily="49" charset="0"/>
              </a:rPr>
              <a:t>req.next</a:t>
            </a:r>
            <a:r>
              <a:rPr lang="en-GB" sz="2400" dirty="0">
                <a:latin typeface="Consolas" panose="020B0609020204030204" pitchFamily="49" charset="0"/>
              </a:rPr>
              <a:t> = </a:t>
            </a:r>
            <a:r>
              <a:rPr lang="en-GB" sz="2400" dirty="0" err="1">
                <a:latin typeface="Consolas" panose="020B0609020204030204" pitchFamily="49" charset="0"/>
              </a:rPr>
              <a:t>res.tail</a:t>
            </a:r>
            <a:endParaRPr lang="en-GB" sz="2400" dirty="0">
              <a:latin typeface="Consolas" panose="020B0609020204030204" pitchFamily="49" charset="0"/>
            </a:endParaRPr>
          </a:p>
          <a:p>
            <a:pPr algn="l"/>
            <a:r>
              <a:rPr lang="en-GB" sz="2400" dirty="0">
                <a:latin typeface="Consolas" panose="020B0609020204030204" pitchFamily="49" charset="0"/>
              </a:rPr>
              <a:t>    </a:t>
            </a:r>
            <a:r>
              <a:rPr lang="en-GB" sz="2400" dirty="0" err="1">
                <a:latin typeface="Consolas" panose="020B0609020204030204" pitchFamily="49" charset="0"/>
              </a:rPr>
              <a:t>res.tail</a:t>
            </a:r>
            <a:r>
              <a:rPr lang="en-GB" sz="2400" dirty="0">
                <a:latin typeface="Consolas" panose="020B0609020204030204" pitchFamily="49" charset="0"/>
              </a:rPr>
              <a:t> = </a:t>
            </a:r>
            <a:r>
              <a:rPr lang="en-GB" sz="2400" dirty="0" err="1">
                <a:latin typeface="Consolas" panose="020B0609020204030204" pitchFamily="49" charset="0"/>
              </a:rPr>
              <a:t>req</a:t>
            </a:r>
            <a:endParaRPr lang="en-GB" sz="2400" dirty="0">
              <a:latin typeface="Consolas" panose="020B0609020204030204" pitchFamily="49" charset="0"/>
            </a:endParaRPr>
          </a:p>
        </p:txBody>
      </p:sp>
      <p:sp>
        <p:nvSpPr>
          <p:cNvPr id="9" name="TextBox 8">
            <a:extLst>
              <a:ext uri="{FF2B5EF4-FFF2-40B4-BE49-F238E27FC236}">
                <a16:creationId xmlns:a16="http://schemas.microsoft.com/office/drawing/2014/main" id="{8F8B9DC0-BA46-4567-AFC8-4B105F6BEE73}"/>
              </a:ext>
            </a:extLst>
          </p:cNvPr>
          <p:cNvSpPr txBox="1"/>
          <p:nvPr/>
        </p:nvSpPr>
        <p:spPr>
          <a:xfrm>
            <a:off x="8319390" y="3596184"/>
            <a:ext cx="3568285" cy="3323987"/>
          </a:xfrm>
          <a:prstGeom prst="rect">
            <a:avLst/>
          </a:prstGeom>
          <a:noFill/>
        </p:spPr>
        <p:txBody>
          <a:bodyPr wrap="none" lIns="0" tIns="0" rIns="0" bIns="0" rtlCol="0">
            <a:spAutoFit/>
          </a:bodyPr>
          <a:lstStyle/>
          <a:p>
            <a:pPr algn="l"/>
            <a:r>
              <a:rPr lang="en-GB" sz="2400" dirty="0">
                <a:latin typeface="Consolas" panose="020B0609020204030204" pitchFamily="49" charset="0"/>
              </a:rPr>
              <a:t>dequeue(res):</a:t>
            </a:r>
          </a:p>
          <a:p>
            <a:pPr algn="l"/>
            <a:r>
              <a:rPr lang="en-GB" sz="2400" dirty="0">
                <a:latin typeface="Consolas" panose="020B0609020204030204" pitchFamily="49" charset="0"/>
              </a:rPr>
              <a:t>  if </a:t>
            </a:r>
            <a:r>
              <a:rPr lang="en-GB" sz="2400" dirty="0" err="1">
                <a:latin typeface="Consolas" panose="020B0609020204030204" pitchFamily="49" charset="0"/>
              </a:rPr>
              <a:t>res.head</a:t>
            </a:r>
            <a:r>
              <a:rPr lang="en-GB" sz="2400" dirty="0">
                <a:latin typeface="Consolas" panose="020B0609020204030204" pitchFamily="49" charset="0"/>
              </a:rPr>
              <a:t> = null:</a:t>
            </a:r>
          </a:p>
          <a:p>
            <a:pPr algn="l"/>
            <a:r>
              <a:rPr lang="en-GB" sz="2400" dirty="0">
                <a:latin typeface="Consolas" panose="020B0609020204030204" pitchFamily="49" charset="0"/>
              </a:rPr>
              <a:t>    return null</a:t>
            </a:r>
          </a:p>
          <a:p>
            <a:pPr algn="l"/>
            <a:r>
              <a:rPr lang="en-GB" sz="2400" dirty="0">
                <a:latin typeface="Consolas" panose="020B0609020204030204" pitchFamily="49" charset="0"/>
              </a:rPr>
              <a:t>  ret = head</a:t>
            </a:r>
          </a:p>
          <a:p>
            <a:pPr algn="l"/>
            <a:r>
              <a:rPr lang="en-GB" sz="2400" dirty="0">
                <a:latin typeface="Consolas" panose="020B0609020204030204" pitchFamily="49" charset="0"/>
              </a:rPr>
              <a:t>  head = </a:t>
            </a:r>
            <a:r>
              <a:rPr lang="en-GB" sz="2400" dirty="0" err="1">
                <a:latin typeface="Consolas" panose="020B0609020204030204" pitchFamily="49" charset="0"/>
              </a:rPr>
              <a:t>head.next</a:t>
            </a:r>
            <a:endParaRPr lang="en-GB" sz="2400" dirty="0">
              <a:latin typeface="Consolas" panose="020B0609020204030204" pitchFamily="49" charset="0"/>
            </a:endParaRPr>
          </a:p>
          <a:p>
            <a:pPr algn="l"/>
            <a:r>
              <a:rPr lang="en-GB" sz="2400" dirty="0">
                <a:latin typeface="Consolas" panose="020B0609020204030204" pitchFamily="49" charset="0"/>
              </a:rPr>
              <a:t>  if head == null:</a:t>
            </a:r>
          </a:p>
          <a:p>
            <a:pPr algn="l"/>
            <a:r>
              <a:rPr lang="en-GB" sz="2400" dirty="0">
                <a:latin typeface="Consolas" panose="020B0609020204030204" pitchFamily="49" charset="0"/>
              </a:rPr>
              <a:t>    tail = null</a:t>
            </a:r>
          </a:p>
          <a:p>
            <a:pPr algn="l"/>
            <a:r>
              <a:rPr lang="en-GB" sz="2400" dirty="0">
                <a:latin typeface="Consolas" panose="020B0609020204030204" pitchFamily="49" charset="0"/>
              </a:rPr>
              <a:t>  return ret</a:t>
            </a:r>
          </a:p>
          <a:p>
            <a:pPr algn="l"/>
            <a:r>
              <a:rPr lang="en-GB" sz="2400" dirty="0">
                <a:latin typeface="Consolas" panose="020B0609020204030204" pitchFamily="49" charset="0"/>
              </a:rPr>
              <a:t>  </a:t>
            </a:r>
          </a:p>
        </p:txBody>
      </p:sp>
      <p:sp>
        <p:nvSpPr>
          <p:cNvPr id="10" name="TextBox 9">
            <a:extLst>
              <a:ext uri="{FF2B5EF4-FFF2-40B4-BE49-F238E27FC236}">
                <a16:creationId xmlns:a16="http://schemas.microsoft.com/office/drawing/2014/main" id="{2ECEBC2E-19E2-4ADC-A0BC-5FCB666206A7}"/>
              </a:ext>
            </a:extLst>
          </p:cNvPr>
          <p:cNvSpPr txBox="1"/>
          <p:nvPr/>
        </p:nvSpPr>
        <p:spPr>
          <a:xfrm>
            <a:off x="7639717" y="1397674"/>
            <a:ext cx="4247958" cy="738664"/>
          </a:xfrm>
          <a:prstGeom prst="rect">
            <a:avLst/>
          </a:prstGeom>
          <a:noFill/>
        </p:spPr>
        <p:txBody>
          <a:bodyPr wrap="none" lIns="0" tIns="0" rIns="0" bIns="0" rtlCol="0">
            <a:spAutoFit/>
          </a:bodyPr>
          <a:lstStyle/>
          <a:p>
            <a:pPr algn="l"/>
            <a:r>
              <a:rPr lang="en-GB" sz="2400" dirty="0" err="1">
                <a:latin typeface="Consolas" panose="020B0609020204030204" pitchFamily="49" charset="0"/>
              </a:rPr>
              <a:t>is_empty</a:t>
            </a:r>
            <a:r>
              <a:rPr lang="en-GB" sz="2400" dirty="0">
                <a:latin typeface="Consolas" panose="020B0609020204030204" pitchFamily="49" charset="0"/>
              </a:rPr>
              <a:t>(res):</a:t>
            </a:r>
          </a:p>
          <a:p>
            <a:pPr algn="l"/>
            <a:r>
              <a:rPr lang="en-GB" sz="2400" dirty="0">
                <a:latin typeface="Consolas" panose="020B0609020204030204" pitchFamily="49" charset="0"/>
              </a:rPr>
              <a:t>  return </a:t>
            </a:r>
            <a:r>
              <a:rPr lang="en-GB" sz="2400" dirty="0" err="1">
                <a:latin typeface="Consolas" panose="020B0609020204030204" pitchFamily="49" charset="0"/>
              </a:rPr>
              <a:t>res.head</a:t>
            </a:r>
            <a:r>
              <a:rPr lang="en-GB" sz="2400" dirty="0">
                <a:latin typeface="Consolas" panose="020B0609020204030204" pitchFamily="49" charset="0"/>
              </a:rPr>
              <a:t> == null</a:t>
            </a:r>
          </a:p>
        </p:txBody>
      </p:sp>
    </p:spTree>
    <p:extLst>
      <p:ext uri="{BB962C8B-B14F-4D97-AF65-F5344CB8AC3E}">
        <p14:creationId xmlns:p14="http://schemas.microsoft.com/office/powerpoint/2010/main" val="18573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dirty="0">
                <a:ln>
                  <a:noFill/>
                </a:ln>
                <a:effectLst/>
                <a:uLnTx/>
                <a:uFillTx/>
                <a:latin typeface="Segoe UI Semibold" panose="020B0702040204020203" pitchFamily="34" charset="0"/>
                <a:ea typeface="+mn-ea"/>
                <a:cs typeface="Segoe UI Semibold" panose="020B0702040204020203" pitchFamily="34" charset="0"/>
              </a:rPr>
              <a:t>Locking scalable IO cont</a:t>
            </a:r>
            <a:r>
              <a:rPr lang="en-GB" sz="4500" spc="0" dirty="0">
                <a:ln>
                  <a:noFill/>
                </a:ln>
                <a:latin typeface="Segoe UI Semibold" panose="020B0702040204020203" pitchFamily="34" charset="0"/>
                <a:cs typeface="Segoe UI Semibold" panose="020B0702040204020203" pitchFamily="34" charset="0"/>
              </a:rPr>
              <a:t>’d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5" name="TextBox 4">
            <a:extLst>
              <a:ext uri="{FF2B5EF4-FFF2-40B4-BE49-F238E27FC236}">
                <a16:creationId xmlns:a16="http://schemas.microsoft.com/office/drawing/2014/main" id="{7B7A3720-B8BE-47C3-89BB-35C4E99295E1}"/>
              </a:ext>
            </a:extLst>
          </p:cNvPr>
          <p:cNvSpPr txBox="1"/>
          <p:nvPr/>
        </p:nvSpPr>
        <p:spPr>
          <a:xfrm>
            <a:off x="1423641" y="1725052"/>
            <a:ext cx="3738203" cy="2215991"/>
          </a:xfrm>
          <a:prstGeom prst="rect">
            <a:avLst/>
          </a:prstGeom>
          <a:noFill/>
        </p:spPr>
        <p:txBody>
          <a:bodyPr wrap="none" lIns="0" tIns="0" rIns="0" bIns="0" rtlCol="0">
            <a:spAutoFit/>
          </a:bodyPr>
          <a:lstStyle/>
          <a:p>
            <a:pPr algn="l"/>
            <a:r>
              <a:rPr lang="en-GB" sz="2400" dirty="0" err="1">
                <a:latin typeface="Consolas" panose="020B0609020204030204" pitchFamily="49" charset="0"/>
              </a:rPr>
              <a:t>perform_io</a:t>
            </a:r>
            <a:r>
              <a:rPr lang="en-GB" sz="2400" dirty="0">
                <a:latin typeface="Consolas" panose="020B0609020204030204" pitchFamily="49" charset="0"/>
              </a:rPr>
              <a:t>(r):</a:t>
            </a:r>
          </a:p>
          <a:p>
            <a:pPr algn="l"/>
            <a:r>
              <a:rPr lang="en-GB" sz="2400" dirty="0">
                <a:latin typeface="Consolas" panose="020B0609020204030204" pitchFamily="49" charset="0"/>
              </a:rPr>
              <a:t>  if !reserve(r, </a:t>
            </a:r>
            <a:r>
              <a:rPr lang="en-GB" sz="2400" dirty="0" err="1">
                <a:latin typeface="Consolas" panose="020B0609020204030204" pitchFamily="49" charset="0"/>
              </a:rPr>
              <a:t>r.qp</a:t>
            </a:r>
            <a:r>
              <a:rPr lang="en-GB" sz="2400" dirty="0">
                <a:latin typeface="Consolas" panose="020B0609020204030204" pitchFamily="49" charset="0"/>
              </a:rPr>
              <a:t>)</a:t>
            </a:r>
          </a:p>
          <a:p>
            <a:pPr algn="l"/>
            <a:r>
              <a:rPr lang="en-GB" sz="2400" dirty="0">
                <a:latin typeface="Consolas" panose="020B0609020204030204" pitchFamily="49" charset="0"/>
              </a:rPr>
              <a:t>    return</a:t>
            </a:r>
          </a:p>
          <a:p>
            <a:pPr algn="l"/>
            <a:r>
              <a:rPr lang="en-GB" sz="2400" dirty="0">
                <a:latin typeface="Consolas" panose="020B0609020204030204" pitchFamily="49" charset="0"/>
              </a:rPr>
              <a:t>  if !reserve(r, </a:t>
            </a:r>
            <a:r>
              <a:rPr lang="en-GB" sz="2400" dirty="0" err="1">
                <a:latin typeface="Consolas" panose="020B0609020204030204" pitchFamily="49" charset="0"/>
              </a:rPr>
              <a:t>r.cq</a:t>
            </a:r>
            <a:r>
              <a:rPr lang="en-GB" sz="2400" dirty="0">
                <a:latin typeface="Consolas" panose="020B0609020204030204" pitchFamily="49" charset="0"/>
              </a:rPr>
              <a:t>)</a:t>
            </a:r>
          </a:p>
          <a:p>
            <a:pPr algn="l"/>
            <a:r>
              <a:rPr lang="en-GB" sz="2400" dirty="0">
                <a:latin typeface="Consolas" panose="020B0609020204030204" pitchFamily="49" charset="0"/>
              </a:rPr>
              <a:t>    return</a:t>
            </a:r>
          </a:p>
          <a:p>
            <a:pPr algn="l"/>
            <a:r>
              <a:rPr lang="en-GB" sz="2400" dirty="0">
                <a:latin typeface="Consolas" panose="020B0609020204030204" pitchFamily="49" charset="0"/>
              </a:rPr>
              <a:t>  </a:t>
            </a:r>
            <a:r>
              <a:rPr lang="en-GB" sz="2400" dirty="0" err="1">
                <a:latin typeface="Consolas" panose="020B0609020204030204" pitchFamily="49" charset="0"/>
              </a:rPr>
              <a:t>do_perform_io</a:t>
            </a:r>
            <a:r>
              <a:rPr lang="en-GB" sz="2400" dirty="0">
                <a:latin typeface="Consolas" panose="020B0609020204030204" pitchFamily="49" charset="0"/>
              </a:rPr>
              <a:t>(r)</a:t>
            </a:r>
          </a:p>
        </p:txBody>
      </p:sp>
      <p:sp>
        <p:nvSpPr>
          <p:cNvPr id="7" name="TextBox 6">
            <a:extLst>
              <a:ext uri="{FF2B5EF4-FFF2-40B4-BE49-F238E27FC236}">
                <a16:creationId xmlns:a16="http://schemas.microsoft.com/office/drawing/2014/main" id="{11B906D8-6F81-4AB7-A06F-518FEDD40FA5}"/>
              </a:ext>
            </a:extLst>
          </p:cNvPr>
          <p:cNvSpPr txBox="1"/>
          <p:nvPr/>
        </p:nvSpPr>
        <p:spPr>
          <a:xfrm>
            <a:off x="6648809" y="1725052"/>
            <a:ext cx="3568285" cy="3693319"/>
          </a:xfrm>
          <a:prstGeom prst="rect">
            <a:avLst/>
          </a:prstGeom>
          <a:noFill/>
        </p:spPr>
        <p:txBody>
          <a:bodyPr wrap="none" lIns="0" tIns="0" rIns="0" bIns="0" rtlCol="0">
            <a:spAutoFit/>
          </a:bodyPr>
          <a:lstStyle/>
          <a:p>
            <a:pPr algn="l"/>
            <a:r>
              <a:rPr lang="en-GB" sz="2400" dirty="0">
                <a:latin typeface="Consolas" panose="020B0609020204030204" pitchFamily="49" charset="0"/>
              </a:rPr>
              <a:t>reserve(r, q):</a:t>
            </a:r>
          </a:p>
          <a:p>
            <a:pPr algn="l"/>
            <a:r>
              <a:rPr lang="en-GB" sz="2400" dirty="0">
                <a:latin typeface="Consolas" panose="020B0609020204030204" pitchFamily="49" charset="0"/>
              </a:rPr>
              <a:t>  </a:t>
            </a:r>
            <a:r>
              <a:rPr lang="en-GB" sz="2400" dirty="0" err="1">
                <a:latin typeface="Consolas" panose="020B0609020204030204" pitchFamily="49" charset="0"/>
              </a:rPr>
              <a:t>q.lock.acquire</a:t>
            </a:r>
            <a:r>
              <a:rPr lang="en-GB" sz="2400" dirty="0">
                <a:latin typeface="Consolas" panose="020B0609020204030204" pitchFamily="49" charset="0"/>
              </a:rPr>
              <a:t>()</a:t>
            </a:r>
          </a:p>
          <a:p>
            <a:pPr algn="l"/>
            <a:r>
              <a:rPr lang="en-GB" sz="2400" dirty="0">
                <a:latin typeface="Consolas" panose="020B0609020204030204" pitchFamily="49" charset="0"/>
              </a:rPr>
              <a:t>  if </a:t>
            </a:r>
            <a:r>
              <a:rPr lang="en-GB" sz="2400" dirty="0" err="1">
                <a:latin typeface="Consolas" panose="020B0609020204030204" pitchFamily="49" charset="0"/>
              </a:rPr>
              <a:t>q.available</a:t>
            </a:r>
            <a:r>
              <a:rPr lang="en-GB" sz="2400" dirty="0">
                <a:latin typeface="Consolas" panose="020B0609020204030204" pitchFamily="49" charset="0"/>
              </a:rPr>
              <a:t> &gt; 0:</a:t>
            </a:r>
          </a:p>
          <a:p>
            <a:pPr algn="l"/>
            <a:r>
              <a:rPr lang="en-GB" sz="2400" dirty="0">
                <a:latin typeface="Consolas" panose="020B0609020204030204" pitchFamily="49" charset="0"/>
              </a:rPr>
              <a:t>    </a:t>
            </a:r>
            <a:r>
              <a:rPr lang="en-GB" sz="2400" dirty="0" err="1">
                <a:latin typeface="Consolas" panose="020B0609020204030204" pitchFamily="49" charset="0"/>
              </a:rPr>
              <a:t>q.available</a:t>
            </a:r>
            <a:r>
              <a:rPr lang="en-GB" sz="2400" dirty="0">
                <a:latin typeface="Consolas" panose="020B0609020204030204" pitchFamily="49" charset="0"/>
              </a:rPr>
              <a:t>--</a:t>
            </a:r>
          </a:p>
          <a:p>
            <a:pPr algn="l"/>
            <a:r>
              <a:rPr lang="en-GB" sz="2400" dirty="0">
                <a:latin typeface="Consolas" panose="020B0609020204030204" pitchFamily="49" charset="0"/>
              </a:rPr>
              <a:t>    ret = True</a:t>
            </a:r>
          </a:p>
          <a:p>
            <a:pPr algn="l"/>
            <a:r>
              <a:rPr lang="en-GB" sz="2400" dirty="0">
                <a:latin typeface="Consolas" panose="020B0609020204030204" pitchFamily="49" charset="0"/>
              </a:rPr>
              <a:t>  else:</a:t>
            </a:r>
          </a:p>
          <a:p>
            <a:pPr algn="l"/>
            <a:r>
              <a:rPr lang="en-GB" sz="2400" dirty="0">
                <a:latin typeface="Consolas" panose="020B0609020204030204" pitchFamily="49" charset="0"/>
              </a:rPr>
              <a:t>    enqueue(r, q)</a:t>
            </a:r>
          </a:p>
          <a:p>
            <a:pPr algn="l"/>
            <a:r>
              <a:rPr lang="en-GB" sz="2400" dirty="0">
                <a:latin typeface="Consolas" panose="020B0609020204030204" pitchFamily="49" charset="0"/>
              </a:rPr>
              <a:t>    ret = False</a:t>
            </a:r>
          </a:p>
          <a:p>
            <a:pPr algn="l"/>
            <a:r>
              <a:rPr lang="en-GB" sz="2400" dirty="0">
                <a:latin typeface="Consolas" panose="020B0609020204030204" pitchFamily="49" charset="0"/>
              </a:rPr>
              <a:t>  </a:t>
            </a:r>
            <a:r>
              <a:rPr lang="en-GB" sz="2400" dirty="0" err="1">
                <a:latin typeface="Consolas" panose="020B0609020204030204" pitchFamily="49" charset="0"/>
              </a:rPr>
              <a:t>q.lock.release</a:t>
            </a:r>
            <a:r>
              <a:rPr lang="en-GB" sz="2400" dirty="0">
                <a:latin typeface="Consolas" panose="020B0609020204030204" pitchFamily="49" charset="0"/>
              </a:rPr>
              <a:t>()</a:t>
            </a:r>
          </a:p>
          <a:p>
            <a:pPr algn="l"/>
            <a:r>
              <a:rPr lang="en-GB" sz="2400" dirty="0">
                <a:latin typeface="Consolas" panose="020B0609020204030204" pitchFamily="49" charset="0"/>
              </a:rPr>
              <a:t>  return ret</a:t>
            </a:r>
          </a:p>
        </p:txBody>
      </p:sp>
    </p:spTree>
    <p:extLst>
      <p:ext uri="{BB962C8B-B14F-4D97-AF65-F5344CB8AC3E}">
        <p14:creationId xmlns:p14="http://schemas.microsoft.com/office/powerpoint/2010/main" val="252405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dirty="0">
                <a:ln>
                  <a:noFill/>
                </a:ln>
                <a:effectLst/>
                <a:uLnTx/>
                <a:uFillTx/>
                <a:latin typeface="Segoe UI Semibold" panose="020B0702040204020203" pitchFamily="34" charset="0"/>
                <a:ea typeface="+mn-ea"/>
                <a:cs typeface="Segoe UI Semibold" panose="020B0702040204020203" pitchFamily="34" charset="0"/>
              </a:rPr>
              <a:t>Locking scalable IO cont</a:t>
            </a:r>
            <a:r>
              <a:rPr lang="en-GB" sz="4500" spc="0" dirty="0">
                <a:ln>
                  <a:noFill/>
                </a:ln>
                <a:latin typeface="Segoe UI Semibold" panose="020B0702040204020203" pitchFamily="34" charset="0"/>
                <a:cs typeface="Segoe UI Semibold" panose="020B0702040204020203" pitchFamily="34" charset="0"/>
              </a:rPr>
              <a:t>’d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5" name="TextBox 4">
            <a:extLst>
              <a:ext uri="{FF2B5EF4-FFF2-40B4-BE49-F238E27FC236}">
                <a16:creationId xmlns:a16="http://schemas.microsoft.com/office/drawing/2014/main" id="{7B7A3720-B8BE-47C3-89BB-35C4E99295E1}"/>
              </a:ext>
            </a:extLst>
          </p:cNvPr>
          <p:cNvSpPr txBox="1"/>
          <p:nvPr/>
        </p:nvSpPr>
        <p:spPr>
          <a:xfrm>
            <a:off x="588263" y="1578297"/>
            <a:ext cx="2548775" cy="1107996"/>
          </a:xfrm>
          <a:prstGeom prst="rect">
            <a:avLst/>
          </a:prstGeom>
          <a:noFill/>
        </p:spPr>
        <p:txBody>
          <a:bodyPr wrap="none" lIns="0" tIns="0" rIns="0" bIns="0" rtlCol="0">
            <a:spAutoFit/>
          </a:bodyPr>
          <a:lstStyle/>
          <a:p>
            <a:pPr algn="l"/>
            <a:r>
              <a:rPr lang="en-GB" sz="2400" dirty="0" err="1">
                <a:latin typeface="Consolas" panose="020B0609020204030204" pitchFamily="49" charset="0"/>
              </a:rPr>
              <a:t>complete_io</a:t>
            </a:r>
            <a:r>
              <a:rPr lang="en-GB" sz="2400" dirty="0">
                <a:latin typeface="Consolas" panose="020B0609020204030204" pitchFamily="49" charset="0"/>
              </a:rPr>
              <a:t>(r):</a:t>
            </a:r>
          </a:p>
          <a:p>
            <a:pPr algn="l"/>
            <a:r>
              <a:rPr lang="en-GB" sz="2400" dirty="0">
                <a:latin typeface="Consolas" panose="020B0609020204030204" pitchFamily="49" charset="0"/>
              </a:rPr>
              <a:t>  </a:t>
            </a:r>
            <a:r>
              <a:rPr lang="en-GB" sz="2400" dirty="0" err="1">
                <a:latin typeface="Consolas" panose="020B0609020204030204" pitchFamily="49" charset="0"/>
              </a:rPr>
              <a:t>release_cq</a:t>
            </a:r>
            <a:r>
              <a:rPr lang="en-GB" sz="2400" dirty="0">
                <a:latin typeface="Consolas" panose="020B0609020204030204" pitchFamily="49" charset="0"/>
              </a:rPr>
              <a:t>(r)</a:t>
            </a:r>
          </a:p>
          <a:p>
            <a:pPr algn="l"/>
            <a:r>
              <a:rPr lang="en-GB" sz="2400" dirty="0">
                <a:latin typeface="Consolas" panose="020B0609020204030204" pitchFamily="49" charset="0"/>
              </a:rPr>
              <a:t>  </a:t>
            </a:r>
            <a:r>
              <a:rPr lang="en-GB" sz="2400" dirty="0" err="1">
                <a:latin typeface="Consolas" panose="020B0609020204030204" pitchFamily="49" charset="0"/>
              </a:rPr>
              <a:t>release_qp</a:t>
            </a:r>
            <a:r>
              <a:rPr lang="en-GB" sz="2400" dirty="0">
                <a:latin typeface="Consolas" panose="020B0609020204030204" pitchFamily="49" charset="0"/>
              </a:rPr>
              <a:t>(r)</a:t>
            </a:r>
          </a:p>
        </p:txBody>
      </p:sp>
      <p:sp>
        <p:nvSpPr>
          <p:cNvPr id="7" name="TextBox 6">
            <a:extLst>
              <a:ext uri="{FF2B5EF4-FFF2-40B4-BE49-F238E27FC236}">
                <a16:creationId xmlns:a16="http://schemas.microsoft.com/office/drawing/2014/main" id="{11B906D8-6F81-4AB7-A06F-518FEDD40FA5}"/>
              </a:ext>
            </a:extLst>
          </p:cNvPr>
          <p:cNvSpPr txBox="1"/>
          <p:nvPr/>
        </p:nvSpPr>
        <p:spPr>
          <a:xfrm>
            <a:off x="3630891" y="1578297"/>
            <a:ext cx="3568285" cy="3693319"/>
          </a:xfrm>
          <a:prstGeom prst="rect">
            <a:avLst/>
          </a:prstGeom>
          <a:noFill/>
        </p:spPr>
        <p:txBody>
          <a:bodyPr wrap="none" lIns="0" tIns="0" rIns="0" bIns="0" rtlCol="0">
            <a:spAutoFit/>
          </a:bodyPr>
          <a:lstStyle/>
          <a:p>
            <a:pPr algn="l"/>
            <a:r>
              <a:rPr lang="en-GB" sz="2400" dirty="0" err="1">
                <a:latin typeface="Consolas" panose="020B0609020204030204" pitchFamily="49" charset="0"/>
              </a:rPr>
              <a:t>release_cq</a:t>
            </a:r>
            <a:r>
              <a:rPr lang="en-GB" sz="2400" dirty="0">
                <a:latin typeface="Consolas" panose="020B0609020204030204" pitchFamily="49" charset="0"/>
              </a:rPr>
              <a:t>(r):</a:t>
            </a:r>
          </a:p>
          <a:p>
            <a:pPr algn="l"/>
            <a:r>
              <a:rPr lang="en-GB" sz="2400" dirty="0">
                <a:latin typeface="Consolas" panose="020B0609020204030204" pitchFamily="49" charset="0"/>
              </a:rPr>
              <a:t>  </a:t>
            </a:r>
            <a:r>
              <a:rPr lang="en-GB" sz="2400" dirty="0" err="1">
                <a:latin typeface="Consolas" panose="020B0609020204030204" pitchFamily="49" charset="0"/>
              </a:rPr>
              <a:t>r.cq.lock.acquire</a:t>
            </a:r>
            <a:r>
              <a:rPr lang="en-GB" sz="2400" dirty="0">
                <a:latin typeface="Consolas" panose="020B0609020204030204" pitchFamily="49" charset="0"/>
              </a:rPr>
              <a:t>()</a:t>
            </a:r>
          </a:p>
          <a:p>
            <a:pPr algn="l"/>
            <a:r>
              <a:rPr lang="en-GB" sz="2400" dirty="0">
                <a:latin typeface="Consolas" panose="020B0609020204030204" pitchFamily="49" charset="0"/>
              </a:rPr>
              <a:t>  if </a:t>
            </a:r>
            <a:r>
              <a:rPr lang="en-GB" sz="2400" dirty="0" err="1">
                <a:latin typeface="Consolas" panose="020B0609020204030204" pitchFamily="49" charset="0"/>
              </a:rPr>
              <a:t>is_empty</a:t>
            </a:r>
            <a:r>
              <a:rPr lang="en-GB" sz="2400" dirty="0">
                <a:latin typeface="Consolas" panose="020B0609020204030204" pitchFamily="49" charset="0"/>
              </a:rPr>
              <a:t>(</a:t>
            </a:r>
            <a:r>
              <a:rPr lang="en-GB" sz="2400" dirty="0" err="1">
                <a:latin typeface="Consolas" panose="020B0609020204030204" pitchFamily="49" charset="0"/>
              </a:rPr>
              <a:t>r.cq</a:t>
            </a:r>
            <a:r>
              <a:rPr lang="en-GB" sz="2400" dirty="0">
                <a:latin typeface="Consolas" panose="020B0609020204030204" pitchFamily="49" charset="0"/>
              </a:rPr>
              <a:t>):</a:t>
            </a:r>
          </a:p>
          <a:p>
            <a:pPr algn="l"/>
            <a:r>
              <a:rPr lang="en-GB" sz="2400" dirty="0">
                <a:latin typeface="Consolas" panose="020B0609020204030204" pitchFamily="49" charset="0"/>
              </a:rPr>
              <a:t>    h = null</a:t>
            </a:r>
          </a:p>
          <a:p>
            <a:pPr algn="l"/>
            <a:r>
              <a:rPr lang="en-GB" sz="2400" dirty="0">
                <a:latin typeface="Consolas" panose="020B0609020204030204" pitchFamily="49" charset="0"/>
              </a:rPr>
              <a:t>    </a:t>
            </a:r>
            <a:r>
              <a:rPr lang="en-GB" sz="2400" dirty="0" err="1">
                <a:latin typeface="Consolas" panose="020B0609020204030204" pitchFamily="49" charset="0"/>
              </a:rPr>
              <a:t>r.cq.available</a:t>
            </a:r>
            <a:r>
              <a:rPr lang="en-GB" sz="2400" dirty="0">
                <a:latin typeface="Consolas" panose="020B0609020204030204" pitchFamily="49" charset="0"/>
              </a:rPr>
              <a:t>++</a:t>
            </a:r>
          </a:p>
          <a:p>
            <a:pPr algn="l"/>
            <a:r>
              <a:rPr lang="en-GB" sz="2400" dirty="0">
                <a:latin typeface="Consolas" panose="020B0609020204030204" pitchFamily="49" charset="0"/>
              </a:rPr>
              <a:t>  else:</a:t>
            </a:r>
          </a:p>
          <a:p>
            <a:pPr algn="l"/>
            <a:r>
              <a:rPr lang="en-GB" sz="2400" dirty="0">
                <a:latin typeface="Consolas" panose="020B0609020204030204" pitchFamily="49" charset="0"/>
              </a:rPr>
              <a:t>    h = dequeue(</a:t>
            </a:r>
            <a:r>
              <a:rPr lang="en-GB" sz="2400" dirty="0" err="1">
                <a:latin typeface="Consolas" panose="020B0609020204030204" pitchFamily="49" charset="0"/>
              </a:rPr>
              <a:t>r.cq</a:t>
            </a:r>
            <a:r>
              <a:rPr lang="en-GB" sz="2400" dirty="0">
                <a:latin typeface="Consolas" panose="020B0609020204030204" pitchFamily="49" charset="0"/>
              </a:rPr>
              <a:t>)</a:t>
            </a:r>
          </a:p>
          <a:p>
            <a:pPr algn="l"/>
            <a:r>
              <a:rPr lang="en-GB" sz="2400" dirty="0">
                <a:latin typeface="Consolas" panose="020B0609020204030204" pitchFamily="49" charset="0"/>
              </a:rPr>
              <a:t>  </a:t>
            </a:r>
            <a:r>
              <a:rPr lang="en-GB" sz="2400" dirty="0" err="1">
                <a:latin typeface="Consolas" panose="020B0609020204030204" pitchFamily="49" charset="0"/>
              </a:rPr>
              <a:t>r.cq.lock.release</a:t>
            </a:r>
            <a:r>
              <a:rPr lang="en-GB" sz="2400" dirty="0">
                <a:latin typeface="Consolas" panose="020B0609020204030204" pitchFamily="49" charset="0"/>
              </a:rPr>
              <a:t>()</a:t>
            </a:r>
          </a:p>
          <a:p>
            <a:pPr algn="l"/>
            <a:r>
              <a:rPr lang="en-GB" sz="2400" dirty="0">
                <a:latin typeface="Consolas" panose="020B0609020204030204" pitchFamily="49" charset="0"/>
              </a:rPr>
              <a:t>  if h != null:</a:t>
            </a:r>
          </a:p>
          <a:p>
            <a:pPr algn="l"/>
            <a:r>
              <a:rPr lang="en-GB" sz="2400" dirty="0">
                <a:latin typeface="Consolas" panose="020B0609020204030204" pitchFamily="49" charset="0"/>
              </a:rPr>
              <a:t>    </a:t>
            </a:r>
            <a:r>
              <a:rPr lang="en-GB" sz="2400" dirty="0" err="1">
                <a:latin typeface="Consolas" panose="020B0609020204030204" pitchFamily="49" charset="0"/>
              </a:rPr>
              <a:t>do_perform_io</a:t>
            </a:r>
            <a:r>
              <a:rPr lang="en-GB" sz="2400" dirty="0">
                <a:latin typeface="Consolas" panose="020B0609020204030204" pitchFamily="49" charset="0"/>
              </a:rPr>
              <a:t>(h)</a:t>
            </a:r>
          </a:p>
        </p:txBody>
      </p:sp>
      <p:sp>
        <p:nvSpPr>
          <p:cNvPr id="6" name="TextBox 5">
            <a:extLst>
              <a:ext uri="{FF2B5EF4-FFF2-40B4-BE49-F238E27FC236}">
                <a16:creationId xmlns:a16="http://schemas.microsoft.com/office/drawing/2014/main" id="{E1B6AA25-73BC-4722-B054-37F8145C897E}"/>
              </a:ext>
            </a:extLst>
          </p:cNvPr>
          <p:cNvSpPr txBox="1"/>
          <p:nvPr/>
        </p:nvSpPr>
        <p:spPr>
          <a:xfrm>
            <a:off x="7693030" y="1578297"/>
            <a:ext cx="4078039" cy="4431983"/>
          </a:xfrm>
          <a:prstGeom prst="rect">
            <a:avLst/>
          </a:prstGeom>
          <a:noFill/>
        </p:spPr>
        <p:txBody>
          <a:bodyPr wrap="none" lIns="0" tIns="0" rIns="0" bIns="0" rtlCol="0">
            <a:spAutoFit/>
          </a:bodyPr>
          <a:lstStyle/>
          <a:p>
            <a:pPr algn="l"/>
            <a:r>
              <a:rPr lang="en-GB" sz="2400" dirty="0" err="1">
                <a:latin typeface="Consolas" panose="020B0609020204030204" pitchFamily="49" charset="0"/>
              </a:rPr>
              <a:t>release_qp</a:t>
            </a:r>
            <a:r>
              <a:rPr lang="en-GB" sz="2400" dirty="0">
                <a:latin typeface="Consolas" panose="020B0609020204030204" pitchFamily="49" charset="0"/>
              </a:rPr>
              <a:t>(r):</a:t>
            </a:r>
          </a:p>
          <a:p>
            <a:pPr algn="l"/>
            <a:r>
              <a:rPr lang="en-GB" sz="2400" dirty="0">
                <a:latin typeface="Consolas" panose="020B0609020204030204" pitchFamily="49" charset="0"/>
              </a:rPr>
              <a:t>  </a:t>
            </a:r>
            <a:r>
              <a:rPr lang="en-GB" sz="2400" dirty="0" err="1">
                <a:latin typeface="Consolas" panose="020B0609020204030204" pitchFamily="49" charset="0"/>
              </a:rPr>
              <a:t>r.qp.lock.acquire</a:t>
            </a:r>
            <a:r>
              <a:rPr lang="en-GB" sz="2400" dirty="0">
                <a:latin typeface="Consolas" panose="020B0609020204030204" pitchFamily="49" charset="0"/>
              </a:rPr>
              <a:t>()</a:t>
            </a:r>
          </a:p>
          <a:p>
            <a:pPr algn="l"/>
            <a:r>
              <a:rPr lang="en-GB" sz="2400" dirty="0">
                <a:latin typeface="Consolas" panose="020B0609020204030204" pitchFamily="49" charset="0"/>
              </a:rPr>
              <a:t>  if </a:t>
            </a:r>
            <a:r>
              <a:rPr lang="en-GB" sz="2400" dirty="0" err="1">
                <a:latin typeface="Consolas" panose="020B0609020204030204" pitchFamily="49" charset="0"/>
              </a:rPr>
              <a:t>is_empty</a:t>
            </a:r>
            <a:r>
              <a:rPr lang="en-GB" sz="2400" dirty="0">
                <a:latin typeface="Consolas" panose="020B0609020204030204" pitchFamily="49" charset="0"/>
              </a:rPr>
              <a:t>(</a:t>
            </a:r>
            <a:r>
              <a:rPr lang="en-GB" sz="2400" dirty="0" err="1">
                <a:latin typeface="Consolas" panose="020B0609020204030204" pitchFamily="49" charset="0"/>
              </a:rPr>
              <a:t>r.qp</a:t>
            </a:r>
            <a:r>
              <a:rPr lang="en-GB" sz="2400" dirty="0">
                <a:latin typeface="Consolas" panose="020B0609020204030204" pitchFamily="49" charset="0"/>
              </a:rPr>
              <a:t>):</a:t>
            </a:r>
          </a:p>
          <a:p>
            <a:pPr algn="l"/>
            <a:r>
              <a:rPr lang="en-GB" sz="2400" dirty="0">
                <a:latin typeface="Consolas" panose="020B0609020204030204" pitchFamily="49" charset="0"/>
              </a:rPr>
              <a:t>    h = null</a:t>
            </a:r>
          </a:p>
          <a:p>
            <a:pPr algn="l"/>
            <a:r>
              <a:rPr lang="en-GB" sz="2400" dirty="0">
                <a:latin typeface="Consolas" panose="020B0609020204030204" pitchFamily="49" charset="0"/>
              </a:rPr>
              <a:t>    </a:t>
            </a:r>
            <a:r>
              <a:rPr lang="en-GB" sz="2400" dirty="0" err="1">
                <a:latin typeface="Consolas" panose="020B0609020204030204" pitchFamily="49" charset="0"/>
              </a:rPr>
              <a:t>r.qp.available</a:t>
            </a:r>
            <a:r>
              <a:rPr lang="en-GB" sz="2400" dirty="0">
                <a:latin typeface="Consolas" panose="020B0609020204030204" pitchFamily="49" charset="0"/>
              </a:rPr>
              <a:t>++</a:t>
            </a:r>
          </a:p>
          <a:p>
            <a:pPr algn="l"/>
            <a:r>
              <a:rPr lang="en-GB" sz="2400" dirty="0">
                <a:latin typeface="Consolas" panose="020B0609020204030204" pitchFamily="49" charset="0"/>
              </a:rPr>
              <a:t>  else:</a:t>
            </a:r>
          </a:p>
          <a:p>
            <a:pPr algn="l"/>
            <a:r>
              <a:rPr lang="en-GB" sz="2400" dirty="0">
                <a:latin typeface="Consolas" panose="020B0609020204030204" pitchFamily="49" charset="0"/>
              </a:rPr>
              <a:t>    h = dequeue(</a:t>
            </a:r>
            <a:r>
              <a:rPr lang="en-GB" sz="2400" dirty="0" err="1">
                <a:latin typeface="Consolas" panose="020B0609020204030204" pitchFamily="49" charset="0"/>
              </a:rPr>
              <a:t>r.cp</a:t>
            </a:r>
            <a:r>
              <a:rPr lang="en-GB" sz="2400" dirty="0">
                <a:latin typeface="Consolas" panose="020B0609020204030204" pitchFamily="49" charset="0"/>
              </a:rPr>
              <a:t>)</a:t>
            </a:r>
          </a:p>
          <a:p>
            <a:pPr algn="l"/>
            <a:r>
              <a:rPr lang="en-GB" sz="2400" dirty="0">
                <a:latin typeface="Consolas" panose="020B0609020204030204" pitchFamily="49" charset="0"/>
              </a:rPr>
              <a:t>  </a:t>
            </a:r>
            <a:r>
              <a:rPr lang="en-GB" sz="2400" dirty="0" err="1">
                <a:latin typeface="Consolas" panose="020B0609020204030204" pitchFamily="49" charset="0"/>
              </a:rPr>
              <a:t>r.qp.lock.release</a:t>
            </a:r>
            <a:r>
              <a:rPr lang="en-GB" sz="2400" dirty="0">
                <a:latin typeface="Consolas" panose="020B0609020204030204" pitchFamily="49" charset="0"/>
              </a:rPr>
              <a:t>()</a:t>
            </a:r>
          </a:p>
          <a:p>
            <a:pPr algn="l"/>
            <a:r>
              <a:rPr lang="en-GB" sz="2400" dirty="0">
                <a:latin typeface="Consolas" panose="020B0609020204030204" pitchFamily="49" charset="0"/>
              </a:rPr>
              <a:t>  if h != null:</a:t>
            </a:r>
          </a:p>
          <a:p>
            <a:r>
              <a:rPr lang="en-GB" sz="2400" dirty="0">
                <a:latin typeface="Consolas" panose="020B0609020204030204" pitchFamily="49" charset="0"/>
              </a:rPr>
              <a:t>    if !reserve(h, </a:t>
            </a:r>
            <a:r>
              <a:rPr lang="en-GB" sz="2400" dirty="0" err="1">
                <a:latin typeface="Consolas" panose="020B0609020204030204" pitchFamily="49" charset="0"/>
              </a:rPr>
              <a:t>h.cq</a:t>
            </a:r>
            <a:r>
              <a:rPr lang="en-GB" sz="2400" dirty="0">
                <a:latin typeface="Consolas" panose="020B0609020204030204" pitchFamily="49" charset="0"/>
              </a:rPr>
              <a:t>)</a:t>
            </a:r>
          </a:p>
          <a:p>
            <a:r>
              <a:rPr lang="en-GB" sz="2400" dirty="0">
                <a:latin typeface="Consolas" panose="020B0609020204030204" pitchFamily="49" charset="0"/>
              </a:rPr>
              <a:t>      return</a:t>
            </a:r>
          </a:p>
          <a:p>
            <a:r>
              <a:rPr lang="en-GB" sz="2400" dirty="0">
                <a:latin typeface="Consolas" panose="020B0609020204030204" pitchFamily="49" charset="0"/>
              </a:rPr>
              <a:t>    </a:t>
            </a:r>
            <a:r>
              <a:rPr lang="en-GB" sz="2400" dirty="0" err="1">
                <a:latin typeface="Consolas" panose="020B0609020204030204" pitchFamily="49" charset="0"/>
              </a:rPr>
              <a:t>do_perform_io</a:t>
            </a:r>
            <a:r>
              <a:rPr lang="en-GB" sz="2400" dirty="0">
                <a:latin typeface="Consolas" panose="020B0609020204030204" pitchFamily="49" charset="0"/>
              </a:rPr>
              <a:t>(h)</a:t>
            </a:r>
          </a:p>
        </p:txBody>
      </p:sp>
    </p:spTree>
    <p:extLst>
      <p:ext uri="{BB962C8B-B14F-4D97-AF65-F5344CB8AC3E}">
        <p14:creationId xmlns:p14="http://schemas.microsoft.com/office/powerpoint/2010/main" val="3185226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3624016"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We are done.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itle 16">
            <a:extLst>
              <a:ext uri="{FF2B5EF4-FFF2-40B4-BE49-F238E27FC236}">
                <a16:creationId xmlns:a16="http://schemas.microsoft.com/office/drawing/2014/main" id="{E6D59BCE-1BEE-4DD6-99D2-8CE75B213600}"/>
              </a:ext>
            </a:extLst>
          </p:cNvPr>
          <p:cNvSpPr txBox="1">
            <a:spLocks/>
          </p:cNvSpPr>
          <p:nvPr/>
        </p:nvSpPr>
        <p:spPr>
          <a:xfrm>
            <a:off x="4357230" y="1887166"/>
            <a:ext cx="3624016" cy="69249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defTabSz="914400">
              <a:spcBef>
                <a:spcPts val="0"/>
              </a:spcBef>
              <a:defRPr/>
            </a:pPr>
            <a:r>
              <a:rPr lang="en-GB" sz="4500" spc="0" dirty="0">
                <a:ln>
                  <a:noFill/>
                </a:ln>
                <a:latin typeface="Segoe UI Semibold" panose="020B0702040204020203" pitchFamily="34" charset="0"/>
                <a:cs typeface="Segoe UI Semibold" panose="020B0702040204020203" pitchFamily="34" charset="0"/>
              </a:rPr>
              <a:t>Or are we?</a:t>
            </a:r>
          </a:p>
        </p:txBody>
      </p:sp>
      <p:sp>
        <p:nvSpPr>
          <p:cNvPr id="4" name="Text Placeholder 2">
            <a:extLst>
              <a:ext uri="{FF2B5EF4-FFF2-40B4-BE49-F238E27FC236}">
                <a16:creationId xmlns:a16="http://schemas.microsoft.com/office/drawing/2014/main" id="{511CA566-92B8-4000-864E-6CBB4A5935FC}"/>
              </a:ext>
            </a:extLst>
          </p:cNvPr>
          <p:cNvSpPr txBox="1">
            <a:spLocks/>
          </p:cNvSpPr>
          <p:nvPr/>
        </p:nvSpPr>
        <p:spPr>
          <a:xfrm>
            <a:off x="488162" y="2933496"/>
            <a:ext cx="11362151" cy="134484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The NIC we are using guarantees in-order execution of requests on the same QP. Because different threads can help requests on the same QP, re-ordering can happen.</a:t>
            </a:r>
          </a:p>
        </p:txBody>
      </p:sp>
      <p:sp>
        <p:nvSpPr>
          <p:cNvPr id="5" name="Text Placeholder 2">
            <a:extLst>
              <a:ext uri="{FF2B5EF4-FFF2-40B4-BE49-F238E27FC236}">
                <a16:creationId xmlns:a16="http://schemas.microsoft.com/office/drawing/2014/main" id="{9C095E46-911F-4697-8D05-6E856EC0EC5B}"/>
              </a:ext>
            </a:extLst>
          </p:cNvPr>
          <p:cNvSpPr txBox="1">
            <a:spLocks/>
          </p:cNvSpPr>
          <p:nvPr/>
        </p:nvSpPr>
        <p:spPr>
          <a:xfrm>
            <a:off x="488161" y="4278338"/>
            <a:ext cx="11362151" cy="207715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We allow requests to execute out-of-order, but complete them in order. These semantics were fine for our system. Each thread keeps a local queue of requests in the order in which they were issued. When the NIC reports request as done, it is completed only if it is at the head of the queue. Otherwise, it waits until it becomes gets to the head.</a:t>
            </a:r>
          </a:p>
        </p:txBody>
      </p:sp>
    </p:spTree>
    <p:extLst>
      <p:ext uri="{BB962C8B-B14F-4D97-AF65-F5344CB8AC3E}">
        <p14:creationId xmlns:p14="http://schemas.microsoft.com/office/powerpoint/2010/main" val="556761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Honeycomb</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887200"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Hardware acceleration of high-level abstractions</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Build distributed systems in custom hardware</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Build complex systems mostly in hardware </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Strongly consistent B-tree with writes in software and reads in hardware</a:t>
            </a:r>
            <a:endParaRPr lang="en-GB" sz="2400" dirty="0">
              <a:solidFill>
                <a:schemeClr val="tx1"/>
              </a:solidFill>
              <a:latin typeface="Segoe UI"/>
              <a:cs typeface="Segoe UI" panose="020B0502040204020203" pitchFamily="34" charset="0"/>
            </a:endParaRPr>
          </a:p>
          <a:p>
            <a:r>
              <a:rPr lang="en-GB" sz="4000" dirty="0">
                <a:solidFill>
                  <a:schemeClr val="tx1"/>
                </a:solidFill>
                <a:cs typeface="Segoe UI Light" panose="020B0502040204020203" pitchFamily="34" charset="0"/>
              </a:rPr>
              <a:t>Again a lot of work on synchronization</a:t>
            </a:r>
            <a:endParaRPr lang="en-GB" sz="6600" dirty="0">
              <a:solidFill>
                <a:schemeClr val="tx1"/>
              </a:solidFill>
              <a:cs typeface="Segoe UI Light" panose="020B0502040204020203" pitchFamily="34" charset="0"/>
            </a:endParaRPr>
          </a:p>
          <a:p>
            <a:pPr>
              <a:spcBef>
                <a:spcPts val="300"/>
              </a:spcBef>
              <a:spcAft>
                <a:spcPts val="1200"/>
              </a:spcAft>
            </a:pPr>
            <a:r>
              <a:rPr lang="en-GB" sz="2400" dirty="0">
                <a:solidFill>
                  <a:schemeClr val="tx1"/>
                </a:solidFill>
                <a:latin typeface="+mn-lt"/>
                <a:cs typeface="Segoe UI" panose="020B0502040204020203" pitchFamily="34" charset="0"/>
              </a:rPr>
              <a:t>A very interesting problem of synchronizing hardware and software</a:t>
            </a: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38554686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3: Summary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Fine-grained locking with helping</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rPr>
              <a:t>Using lessons learned from lock-free synchronization</a:t>
            </a: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Helped increase performance significantly </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25% improvement in system performance compared to prior scheme</a:t>
            </a:r>
          </a:p>
          <a:p>
            <a:r>
              <a:rPr lang="en-GB" sz="4000" dirty="0">
                <a:solidFill>
                  <a:schemeClr val="tx1"/>
                </a:solidFill>
                <a:cs typeface="Segoe UI Light" panose="020B0502040204020203" pitchFamily="34" charset="0"/>
              </a:rPr>
              <a:t>Hard problem for lock-free synchronization</a:t>
            </a:r>
          </a:p>
          <a:p>
            <a:r>
              <a:rPr lang="en-GB" sz="2400" dirty="0">
                <a:solidFill>
                  <a:srgbClr val="000000"/>
                </a:solidFill>
                <a:latin typeface="Segoe UI"/>
                <a:cs typeface="Segoe UI" panose="020B0502040204020203" pitchFamily="34" charset="0"/>
              </a:rPr>
              <a:t>IO is typically not lock-free</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96683601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5</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12702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Can you propose a lock-free solution to the scalable IO problem? </a:t>
            </a:r>
          </a:p>
        </p:txBody>
      </p:sp>
    </p:spTree>
    <p:extLst>
      <p:ext uri="{BB962C8B-B14F-4D97-AF65-F5344CB8AC3E}">
        <p14:creationId xmlns:p14="http://schemas.microsoft.com/office/powerpoint/2010/main" val="113128734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4: Atomic RDMA reads</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2" name="Text Placeholder 2">
            <a:extLst>
              <a:ext uri="{FF2B5EF4-FFF2-40B4-BE49-F238E27FC236}">
                <a16:creationId xmlns:a16="http://schemas.microsoft.com/office/drawing/2014/main" id="{4ED46D93-E67A-4B10-813D-FAC7C01E1F37}"/>
              </a:ext>
            </a:extLst>
          </p:cNvPr>
          <p:cNvSpPr txBox="1">
            <a:spLocks/>
          </p:cNvSpPr>
          <p:nvPr/>
        </p:nvSpPr>
        <p:spPr>
          <a:xfrm>
            <a:off x="588263" y="1879397"/>
            <a:ext cx="11362151" cy="34165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rPr>
              <a:t>A machine can read objects from memory of remote machines by issuing remote read operations. The read is performed by the NIC on the remote machine.</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NIC reading is not atomic with respect to updates on the CPU, because the object can consist of multiple consecutive words in memory . Propose a design that ensures read atomicity even in the presence of writes.</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07336770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RDMA read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24DF4CBF-F045-42D9-AB34-F3FCF0BDA92E}"/>
              </a:ext>
            </a:extLst>
          </p:cNvPr>
          <p:cNvSpPr/>
          <p:nvPr/>
        </p:nvSpPr>
        <p:spPr bwMode="auto">
          <a:xfrm>
            <a:off x="2801563" y="1412559"/>
            <a:ext cx="4195630" cy="2213841"/>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r>
              <a:rPr lang="en-GB" sz="2800" dirty="0">
                <a:solidFill>
                  <a:schemeClr val="tx1"/>
                </a:solidFill>
                <a:latin typeface="+mj-lt"/>
              </a:rPr>
              <a:t>  Machine A</a:t>
            </a:r>
          </a:p>
        </p:txBody>
      </p:sp>
      <p:sp>
        <p:nvSpPr>
          <p:cNvPr id="5" name="Rectangle 4">
            <a:extLst>
              <a:ext uri="{FF2B5EF4-FFF2-40B4-BE49-F238E27FC236}">
                <a16:creationId xmlns:a16="http://schemas.microsoft.com/office/drawing/2014/main" id="{45961099-BCA2-42B4-8DF6-2434D7912947}"/>
              </a:ext>
            </a:extLst>
          </p:cNvPr>
          <p:cNvSpPr/>
          <p:nvPr/>
        </p:nvSpPr>
        <p:spPr bwMode="auto">
          <a:xfrm>
            <a:off x="3085475" y="2518601"/>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RAM</a:t>
            </a:r>
          </a:p>
        </p:txBody>
      </p:sp>
      <p:sp>
        <p:nvSpPr>
          <p:cNvPr id="6" name="Rectangle 5">
            <a:extLst>
              <a:ext uri="{FF2B5EF4-FFF2-40B4-BE49-F238E27FC236}">
                <a16:creationId xmlns:a16="http://schemas.microsoft.com/office/drawing/2014/main" id="{22F08226-9741-49FB-B168-D6D268E032A2}"/>
              </a:ext>
            </a:extLst>
          </p:cNvPr>
          <p:cNvSpPr/>
          <p:nvPr/>
        </p:nvSpPr>
        <p:spPr bwMode="auto">
          <a:xfrm>
            <a:off x="4437375" y="2518601"/>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CPU</a:t>
            </a:r>
          </a:p>
        </p:txBody>
      </p:sp>
      <p:sp>
        <p:nvSpPr>
          <p:cNvPr id="7" name="Rectangle 6">
            <a:extLst>
              <a:ext uri="{FF2B5EF4-FFF2-40B4-BE49-F238E27FC236}">
                <a16:creationId xmlns:a16="http://schemas.microsoft.com/office/drawing/2014/main" id="{D67EA8C7-DA86-4074-9F6C-916453F0633C}"/>
              </a:ext>
            </a:extLst>
          </p:cNvPr>
          <p:cNvSpPr/>
          <p:nvPr/>
        </p:nvSpPr>
        <p:spPr bwMode="auto">
          <a:xfrm>
            <a:off x="5789276" y="2518601"/>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NIC</a:t>
            </a:r>
          </a:p>
        </p:txBody>
      </p:sp>
      <p:cxnSp>
        <p:nvCxnSpPr>
          <p:cNvPr id="8" name="Straight Connector 7">
            <a:extLst>
              <a:ext uri="{FF2B5EF4-FFF2-40B4-BE49-F238E27FC236}">
                <a16:creationId xmlns:a16="http://schemas.microsoft.com/office/drawing/2014/main" id="{5EB7520E-B1DF-4935-ADFA-4D334C795F6A}"/>
              </a:ext>
            </a:extLst>
          </p:cNvPr>
          <p:cNvCxnSpPr>
            <a:stCxn id="5" idx="3"/>
            <a:endCxn id="6" idx="1"/>
          </p:cNvCxnSpPr>
          <p:nvPr/>
        </p:nvCxnSpPr>
        <p:spPr>
          <a:xfrm>
            <a:off x="4028216" y="2904786"/>
            <a:ext cx="409159"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C2218-675F-41FB-A22B-5D57B13BAA91}"/>
              </a:ext>
            </a:extLst>
          </p:cNvPr>
          <p:cNvCxnSpPr>
            <a:stCxn id="6" idx="3"/>
            <a:endCxn id="7" idx="1"/>
          </p:cNvCxnSpPr>
          <p:nvPr/>
        </p:nvCxnSpPr>
        <p:spPr>
          <a:xfrm>
            <a:off x="5380116" y="2904786"/>
            <a:ext cx="4091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ED7C18-45C7-4B28-9A47-7D0A1DB0459B}"/>
              </a:ext>
            </a:extLst>
          </p:cNvPr>
          <p:cNvCxnSpPr>
            <a:stCxn id="7" idx="0"/>
          </p:cNvCxnSpPr>
          <p:nvPr/>
        </p:nvCxnSpPr>
        <p:spPr>
          <a:xfrm flipV="1">
            <a:off x="6260647" y="2201179"/>
            <a:ext cx="0" cy="3174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92984-1D21-486E-96E1-291A04831E39}"/>
              </a:ext>
            </a:extLst>
          </p:cNvPr>
          <p:cNvCxnSpPr/>
          <p:nvPr/>
        </p:nvCxnSpPr>
        <p:spPr>
          <a:xfrm flipV="1">
            <a:off x="3568247" y="2201179"/>
            <a:ext cx="0" cy="3174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427E40-3861-4C1E-A973-9D8AFE5DCE39}"/>
              </a:ext>
            </a:extLst>
          </p:cNvPr>
          <p:cNvCxnSpPr/>
          <p:nvPr/>
        </p:nvCxnSpPr>
        <p:spPr>
          <a:xfrm>
            <a:off x="3568247" y="2201179"/>
            <a:ext cx="26924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386C71B-D5CE-4A4A-B456-FBBCC008D0D8}"/>
              </a:ext>
            </a:extLst>
          </p:cNvPr>
          <p:cNvSpPr/>
          <p:nvPr/>
        </p:nvSpPr>
        <p:spPr bwMode="auto">
          <a:xfrm>
            <a:off x="2801563" y="4383067"/>
            <a:ext cx="4195630" cy="2213841"/>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r>
              <a:rPr lang="en-GB" sz="2800" dirty="0">
                <a:solidFill>
                  <a:schemeClr val="tx1"/>
                </a:solidFill>
                <a:latin typeface="+mj-lt"/>
              </a:rPr>
              <a:t>  Machine B</a:t>
            </a:r>
          </a:p>
        </p:txBody>
      </p:sp>
      <p:sp>
        <p:nvSpPr>
          <p:cNvPr id="14" name="Rectangle 13">
            <a:extLst>
              <a:ext uri="{FF2B5EF4-FFF2-40B4-BE49-F238E27FC236}">
                <a16:creationId xmlns:a16="http://schemas.microsoft.com/office/drawing/2014/main" id="{7656053B-8C1C-43A4-B2A9-B0AAACFC32DA}"/>
              </a:ext>
            </a:extLst>
          </p:cNvPr>
          <p:cNvSpPr/>
          <p:nvPr/>
        </p:nvSpPr>
        <p:spPr bwMode="auto">
          <a:xfrm>
            <a:off x="3085475" y="5140488"/>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RAM</a:t>
            </a:r>
          </a:p>
        </p:txBody>
      </p:sp>
      <p:sp>
        <p:nvSpPr>
          <p:cNvPr id="15" name="Rectangle 14">
            <a:extLst>
              <a:ext uri="{FF2B5EF4-FFF2-40B4-BE49-F238E27FC236}">
                <a16:creationId xmlns:a16="http://schemas.microsoft.com/office/drawing/2014/main" id="{F580279B-17A3-445F-B87C-B5F0C195F062}"/>
              </a:ext>
            </a:extLst>
          </p:cNvPr>
          <p:cNvSpPr/>
          <p:nvPr/>
        </p:nvSpPr>
        <p:spPr bwMode="auto">
          <a:xfrm>
            <a:off x="4437375" y="5140488"/>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CPU</a:t>
            </a:r>
          </a:p>
        </p:txBody>
      </p:sp>
      <p:sp>
        <p:nvSpPr>
          <p:cNvPr id="16" name="Rectangle 15">
            <a:extLst>
              <a:ext uri="{FF2B5EF4-FFF2-40B4-BE49-F238E27FC236}">
                <a16:creationId xmlns:a16="http://schemas.microsoft.com/office/drawing/2014/main" id="{1D97D410-1C3D-4A56-8E16-40420D731E54}"/>
              </a:ext>
            </a:extLst>
          </p:cNvPr>
          <p:cNvSpPr/>
          <p:nvPr/>
        </p:nvSpPr>
        <p:spPr bwMode="auto">
          <a:xfrm>
            <a:off x="5789276" y="5140488"/>
            <a:ext cx="942741" cy="772369"/>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GB" sz="2800" dirty="0">
                <a:solidFill>
                  <a:schemeClr val="tx1"/>
                </a:solidFill>
                <a:latin typeface="+mj-lt"/>
              </a:rPr>
              <a:t>NIC</a:t>
            </a:r>
          </a:p>
        </p:txBody>
      </p:sp>
      <p:cxnSp>
        <p:nvCxnSpPr>
          <p:cNvPr id="18" name="Straight Connector 17">
            <a:extLst>
              <a:ext uri="{FF2B5EF4-FFF2-40B4-BE49-F238E27FC236}">
                <a16:creationId xmlns:a16="http://schemas.microsoft.com/office/drawing/2014/main" id="{2DE7A8F3-59B0-4424-8CA8-CA460B95BCF0}"/>
              </a:ext>
            </a:extLst>
          </p:cNvPr>
          <p:cNvCxnSpPr>
            <a:stCxn id="14" idx="3"/>
            <a:endCxn id="15" idx="1"/>
          </p:cNvCxnSpPr>
          <p:nvPr/>
        </p:nvCxnSpPr>
        <p:spPr>
          <a:xfrm>
            <a:off x="4028216" y="5526673"/>
            <a:ext cx="409159"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5D3766-164D-47DF-B7B6-2A30E81C58B1}"/>
              </a:ext>
            </a:extLst>
          </p:cNvPr>
          <p:cNvCxnSpPr>
            <a:stCxn id="15" idx="3"/>
            <a:endCxn id="16" idx="1"/>
          </p:cNvCxnSpPr>
          <p:nvPr/>
        </p:nvCxnSpPr>
        <p:spPr>
          <a:xfrm>
            <a:off x="5380116" y="5526673"/>
            <a:ext cx="4091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5A2A5E-44AC-4C5F-92CD-E12BE758D94B}"/>
              </a:ext>
            </a:extLst>
          </p:cNvPr>
          <p:cNvCxnSpPr/>
          <p:nvPr/>
        </p:nvCxnSpPr>
        <p:spPr>
          <a:xfrm flipV="1">
            <a:off x="6260647" y="5918450"/>
            <a:ext cx="0" cy="3174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99A603-00BF-47B8-B04A-01E851D737AC}"/>
              </a:ext>
            </a:extLst>
          </p:cNvPr>
          <p:cNvCxnSpPr/>
          <p:nvPr/>
        </p:nvCxnSpPr>
        <p:spPr>
          <a:xfrm flipV="1">
            <a:off x="3568247" y="5918447"/>
            <a:ext cx="0" cy="31742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797B05-EEC2-4A5D-81DF-39812E813E22}"/>
              </a:ext>
            </a:extLst>
          </p:cNvPr>
          <p:cNvCxnSpPr/>
          <p:nvPr/>
        </p:nvCxnSpPr>
        <p:spPr>
          <a:xfrm>
            <a:off x="3563484" y="6232791"/>
            <a:ext cx="26924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9DDCEA-A7E5-4356-AF19-34964324DFA9}"/>
              </a:ext>
            </a:extLst>
          </p:cNvPr>
          <p:cNvCxnSpPr>
            <a:stCxn id="16" idx="0"/>
            <a:endCxn id="7" idx="2"/>
          </p:cNvCxnSpPr>
          <p:nvPr/>
        </p:nvCxnSpPr>
        <p:spPr>
          <a:xfrm flipV="1">
            <a:off x="6260647" y="3290970"/>
            <a:ext cx="0" cy="1849518"/>
          </a:xfrm>
          <a:prstGeom prst="straightConnector1">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ight Arrow 53">
            <a:extLst>
              <a:ext uri="{FF2B5EF4-FFF2-40B4-BE49-F238E27FC236}">
                <a16:creationId xmlns:a16="http://schemas.microsoft.com/office/drawing/2014/main" id="{C597857C-32EA-4CDC-8CA7-0527C5AAE936}"/>
              </a:ext>
            </a:extLst>
          </p:cNvPr>
          <p:cNvSpPr/>
          <p:nvPr/>
        </p:nvSpPr>
        <p:spPr bwMode="auto">
          <a:xfrm>
            <a:off x="5387258" y="3019364"/>
            <a:ext cx="403200" cy="223369"/>
          </a:xfrm>
          <a:prstGeom prst="rightArrow">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5" name="Right Arrow 54">
            <a:extLst>
              <a:ext uri="{FF2B5EF4-FFF2-40B4-BE49-F238E27FC236}">
                <a16:creationId xmlns:a16="http://schemas.microsoft.com/office/drawing/2014/main" id="{672FA4F4-D73E-490B-B6CA-B6B09B17268F}"/>
              </a:ext>
            </a:extLst>
          </p:cNvPr>
          <p:cNvSpPr/>
          <p:nvPr/>
        </p:nvSpPr>
        <p:spPr bwMode="auto">
          <a:xfrm rot="5400000">
            <a:off x="5178086" y="4106842"/>
            <a:ext cx="1843926" cy="223369"/>
          </a:xfrm>
          <a:prstGeom prst="rightArrow">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6" name="Right Arrow 58">
            <a:extLst>
              <a:ext uri="{FF2B5EF4-FFF2-40B4-BE49-F238E27FC236}">
                <a16:creationId xmlns:a16="http://schemas.microsoft.com/office/drawing/2014/main" id="{BE719AFC-9B6F-4C27-A985-12D3154747B4}"/>
              </a:ext>
            </a:extLst>
          </p:cNvPr>
          <p:cNvSpPr/>
          <p:nvPr/>
        </p:nvSpPr>
        <p:spPr bwMode="auto">
          <a:xfrm rot="16200000">
            <a:off x="3597288" y="5917422"/>
            <a:ext cx="230138" cy="223369"/>
          </a:xfrm>
          <a:prstGeom prst="rightArrow">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7" name="Rectangle 26">
            <a:extLst>
              <a:ext uri="{FF2B5EF4-FFF2-40B4-BE49-F238E27FC236}">
                <a16:creationId xmlns:a16="http://schemas.microsoft.com/office/drawing/2014/main" id="{E20B0BE7-161B-4F42-8E9F-30B40B9A1DD1}"/>
              </a:ext>
            </a:extLst>
          </p:cNvPr>
          <p:cNvSpPr/>
          <p:nvPr/>
        </p:nvSpPr>
        <p:spPr bwMode="auto">
          <a:xfrm>
            <a:off x="3654888" y="6082230"/>
            <a:ext cx="2502000" cy="111600"/>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8" name="Rectangle 27">
            <a:extLst>
              <a:ext uri="{FF2B5EF4-FFF2-40B4-BE49-F238E27FC236}">
                <a16:creationId xmlns:a16="http://schemas.microsoft.com/office/drawing/2014/main" id="{99FABFCE-BF65-468F-88B5-058B06B6F51E}"/>
              </a:ext>
            </a:extLst>
          </p:cNvPr>
          <p:cNvSpPr/>
          <p:nvPr/>
        </p:nvSpPr>
        <p:spPr bwMode="auto">
          <a:xfrm rot="5400000">
            <a:off x="5976888" y="5983057"/>
            <a:ext cx="252000" cy="111600"/>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9" name="Right Arrow 61">
            <a:extLst>
              <a:ext uri="{FF2B5EF4-FFF2-40B4-BE49-F238E27FC236}">
                <a16:creationId xmlns:a16="http://schemas.microsoft.com/office/drawing/2014/main" id="{7CFDFDCB-DA5D-4283-B7B0-64ECBA4AF9D5}"/>
              </a:ext>
            </a:extLst>
          </p:cNvPr>
          <p:cNvSpPr/>
          <p:nvPr/>
        </p:nvSpPr>
        <p:spPr bwMode="auto">
          <a:xfrm rot="16200000">
            <a:off x="5499250" y="4104044"/>
            <a:ext cx="1843926" cy="223369"/>
          </a:xfrm>
          <a:prstGeom prst="rightArrow">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0" name="Rectangle 29">
            <a:extLst>
              <a:ext uri="{FF2B5EF4-FFF2-40B4-BE49-F238E27FC236}">
                <a16:creationId xmlns:a16="http://schemas.microsoft.com/office/drawing/2014/main" id="{0BD6FADC-349B-4128-B4B0-CCFB4E81AC98}"/>
              </a:ext>
            </a:extLst>
          </p:cNvPr>
          <p:cNvSpPr/>
          <p:nvPr/>
        </p:nvSpPr>
        <p:spPr bwMode="auto">
          <a:xfrm>
            <a:off x="3389467" y="6282445"/>
            <a:ext cx="3047471" cy="111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1" name="Rectangle 30">
            <a:extLst>
              <a:ext uri="{FF2B5EF4-FFF2-40B4-BE49-F238E27FC236}">
                <a16:creationId xmlns:a16="http://schemas.microsoft.com/office/drawing/2014/main" id="{C2F3E456-3501-45A0-91A1-BE31922ED771}"/>
              </a:ext>
            </a:extLst>
          </p:cNvPr>
          <p:cNvSpPr/>
          <p:nvPr/>
        </p:nvSpPr>
        <p:spPr bwMode="auto">
          <a:xfrm rot="5400000">
            <a:off x="3211448" y="6090876"/>
            <a:ext cx="467638" cy="111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2" name="Right Arrow 64">
            <a:extLst>
              <a:ext uri="{FF2B5EF4-FFF2-40B4-BE49-F238E27FC236}">
                <a16:creationId xmlns:a16="http://schemas.microsoft.com/office/drawing/2014/main" id="{2CBC135A-784A-453B-8DDA-E1A6947BD5FF}"/>
              </a:ext>
            </a:extLst>
          </p:cNvPr>
          <p:cNvSpPr/>
          <p:nvPr/>
        </p:nvSpPr>
        <p:spPr bwMode="auto">
          <a:xfrm rot="16200000">
            <a:off x="6178785" y="6040728"/>
            <a:ext cx="483263" cy="223369"/>
          </a:xfrm>
          <a:prstGeom prst="rightArrow">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3" name="Rectangle 32">
            <a:extLst>
              <a:ext uri="{FF2B5EF4-FFF2-40B4-BE49-F238E27FC236}">
                <a16:creationId xmlns:a16="http://schemas.microsoft.com/office/drawing/2014/main" id="{55ED2822-7041-4722-86AA-D006BF8577EA}"/>
              </a:ext>
            </a:extLst>
          </p:cNvPr>
          <p:cNvSpPr/>
          <p:nvPr/>
        </p:nvSpPr>
        <p:spPr bwMode="auto">
          <a:xfrm>
            <a:off x="3428902" y="2042680"/>
            <a:ext cx="3047471" cy="111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4" name="Rectangle 33">
            <a:extLst>
              <a:ext uri="{FF2B5EF4-FFF2-40B4-BE49-F238E27FC236}">
                <a16:creationId xmlns:a16="http://schemas.microsoft.com/office/drawing/2014/main" id="{D18DD07C-7D1D-4472-B43B-CB564E9FE512}"/>
              </a:ext>
            </a:extLst>
          </p:cNvPr>
          <p:cNvSpPr/>
          <p:nvPr/>
        </p:nvSpPr>
        <p:spPr bwMode="auto">
          <a:xfrm rot="5400000">
            <a:off x="6183918" y="2224784"/>
            <a:ext cx="467638" cy="111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5" name="Right Arrow 67">
            <a:extLst>
              <a:ext uri="{FF2B5EF4-FFF2-40B4-BE49-F238E27FC236}">
                <a16:creationId xmlns:a16="http://schemas.microsoft.com/office/drawing/2014/main" id="{64753A4F-1116-4666-BB8E-D8F28982B8CE}"/>
              </a:ext>
            </a:extLst>
          </p:cNvPr>
          <p:cNvSpPr/>
          <p:nvPr/>
        </p:nvSpPr>
        <p:spPr bwMode="auto">
          <a:xfrm rot="5400000">
            <a:off x="3183052" y="2169396"/>
            <a:ext cx="476798" cy="223369"/>
          </a:xfrm>
          <a:prstGeom prst="rightArrow">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3" name="TextBox 2">
            <a:extLst>
              <a:ext uri="{FF2B5EF4-FFF2-40B4-BE49-F238E27FC236}">
                <a16:creationId xmlns:a16="http://schemas.microsoft.com/office/drawing/2014/main" id="{A496E547-154E-4F47-A45F-B327D42F0718}"/>
              </a:ext>
            </a:extLst>
          </p:cNvPr>
          <p:cNvSpPr txBox="1"/>
          <p:nvPr/>
        </p:nvSpPr>
        <p:spPr>
          <a:xfrm>
            <a:off x="7680348" y="3290970"/>
            <a:ext cx="3682162" cy="1292662"/>
          </a:xfrm>
          <a:prstGeom prst="rect">
            <a:avLst/>
          </a:prstGeom>
          <a:noFill/>
        </p:spPr>
        <p:txBody>
          <a:bodyPr wrap="none" lIns="0" tIns="0" rIns="0" bIns="0" rtlCol="0">
            <a:spAutoFit/>
          </a:bodyPr>
          <a:lstStyle/>
          <a:p>
            <a:pPr algn="l"/>
            <a:r>
              <a:rPr lang="en-GB" sz="2800" dirty="0">
                <a:latin typeface="+mj-lt"/>
              </a:rPr>
              <a:t>Different to local:</a:t>
            </a:r>
          </a:p>
          <a:p>
            <a:pPr algn="l"/>
            <a:r>
              <a:rPr lang="en-GB" sz="2800" dirty="0">
                <a:latin typeface="+mj-lt"/>
              </a:rPr>
              <a:t>    High latency</a:t>
            </a:r>
          </a:p>
          <a:p>
            <a:pPr algn="l"/>
            <a:r>
              <a:rPr lang="en-GB" sz="2800" dirty="0">
                <a:latin typeface="+mj-lt"/>
              </a:rPr>
              <a:t>    No cache coherence</a:t>
            </a:r>
          </a:p>
        </p:txBody>
      </p:sp>
    </p:spTree>
    <p:extLst>
      <p:ext uri="{BB962C8B-B14F-4D97-AF65-F5344CB8AC3E}">
        <p14:creationId xmlns:p14="http://schemas.microsoft.com/office/powerpoint/2010/main" val="725336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How to do this on a single machine?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8E33D3DF-3E53-4B89-97EB-63BBB6AA43DC}"/>
              </a:ext>
            </a:extLst>
          </p:cNvPr>
          <p:cNvSpPr/>
          <p:nvPr/>
        </p:nvSpPr>
        <p:spPr>
          <a:xfrm>
            <a:off x="3396000" y="2979000"/>
            <a:ext cx="5400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2706B493-8D9C-458F-AACF-BCB7FD93F200}"/>
              </a:ext>
            </a:extLst>
          </p:cNvPr>
          <p:cNvSpPr/>
          <p:nvPr/>
        </p:nvSpPr>
        <p:spPr>
          <a:xfrm>
            <a:off x="33960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11" name="Rectangle 10">
            <a:extLst>
              <a:ext uri="{FF2B5EF4-FFF2-40B4-BE49-F238E27FC236}">
                <a16:creationId xmlns:a16="http://schemas.microsoft.com/office/drawing/2014/main" id="{6FF3C0D0-6A4D-46D8-AC03-1F8BB013C063}"/>
              </a:ext>
            </a:extLst>
          </p:cNvPr>
          <p:cNvSpPr/>
          <p:nvPr/>
        </p:nvSpPr>
        <p:spPr>
          <a:xfrm>
            <a:off x="33948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cxnSp>
        <p:nvCxnSpPr>
          <p:cNvPr id="27" name="Straight Arrow Connector 26">
            <a:extLst>
              <a:ext uri="{FF2B5EF4-FFF2-40B4-BE49-F238E27FC236}">
                <a16:creationId xmlns:a16="http://schemas.microsoft.com/office/drawing/2014/main" id="{EDA382C4-9162-43E0-9BCE-6A5C4CF7960C}"/>
              </a:ext>
            </a:extLst>
          </p:cNvPr>
          <p:cNvCxnSpPr>
            <a:cxnSpLocks/>
            <a:endCxn id="5" idx="2"/>
          </p:cNvCxnSpPr>
          <p:nvPr/>
        </p:nvCxnSpPr>
        <p:spPr>
          <a:xfrm flipV="1">
            <a:off x="25306053" y="6470650"/>
            <a:ext cx="0" cy="91877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027E0C4-CD3C-4785-86F5-72546537F5D0}"/>
              </a:ext>
            </a:extLst>
          </p:cNvPr>
          <p:cNvSpPr txBox="1"/>
          <p:nvPr/>
        </p:nvSpPr>
        <p:spPr>
          <a:xfrm>
            <a:off x="5415140" y="5536803"/>
            <a:ext cx="1361719" cy="492443"/>
          </a:xfrm>
          <a:prstGeom prst="rect">
            <a:avLst/>
          </a:prstGeom>
          <a:noFill/>
        </p:spPr>
        <p:txBody>
          <a:bodyPr wrap="none" lIns="0" tIns="0" rIns="0" bIns="0" rtlCol="0">
            <a:spAutoFit/>
          </a:bodyPr>
          <a:lstStyle/>
          <a:p>
            <a:pPr algn="l"/>
            <a:r>
              <a:rPr lang="en-GB" sz="3200" dirty="0">
                <a:latin typeface="+mj-lt"/>
              </a:rPr>
              <a:t>Update</a:t>
            </a:r>
          </a:p>
        </p:txBody>
      </p:sp>
      <p:grpSp>
        <p:nvGrpSpPr>
          <p:cNvPr id="35" name="Group 34">
            <a:extLst>
              <a:ext uri="{FF2B5EF4-FFF2-40B4-BE49-F238E27FC236}">
                <a16:creationId xmlns:a16="http://schemas.microsoft.com/office/drawing/2014/main" id="{8D702129-DBA4-4AB1-977A-6EB18F56A6EB}"/>
              </a:ext>
            </a:extLst>
          </p:cNvPr>
          <p:cNvGrpSpPr/>
          <p:nvPr/>
        </p:nvGrpSpPr>
        <p:grpSpPr>
          <a:xfrm>
            <a:off x="3394800" y="2980800"/>
            <a:ext cx="432000" cy="900000"/>
            <a:chOff x="2801878" y="3164737"/>
            <a:chExt cx="432000" cy="900000"/>
          </a:xfrm>
        </p:grpSpPr>
        <p:sp>
          <p:nvSpPr>
            <p:cNvPr id="31" name="Rectangle 30">
              <a:extLst>
                <a:ext uri="{FF2B5EF4-FFF2-40B4-BE49-F238E27FC236}">
                  <a16:creationId xmlns:a16="http://schemas.microsoft.com/office/drawing/2014/main" id="{E5E69776-33FA-460E-A694-B2A5921C7792}"/>
                </a:ext>
              </a:extLst>
            </p:cNvPr>
            <p:cNvSpPr/>
            <p:nvPr/>
          </p:nvSpPr>
          <p:spPr>
            <a:xfrm>
              <a:off x="2801878" y="3164737"/>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mj-lt"/>
              </a:endParaRPr>
            </a:p>
          </p:txBody>
        </p:sp>
        <p:pic>
          <p:nvPicPr>
            <p:cNvPr id="34" name="Picture 33">
              <a:extLst>
                <a:ext uri="{FF2B5EF4-FFF2-40B4-BE49-F238E27FC236}">
                  <a16:creationId xmlns:a16="http://schemas.microsoft.com/office/drawing/2014/main" id="{E7792DE8-356B-4E71-A669-3815ED4D116D}"/>
                </a:ext>
              </a:extLst>
            </p:cNvPr>
            <p:cNvPicPr>
              <a:picLocks noChangeAspect="1"/>
            </p:cNvPicPr>
            <p:nvPr/>
          </p:nvPicPr>
          <p:blipFill>
            <a:blip r:embed="rId3"/>
            <a:stretch>
              <a:fillRect/>
            </a:stretch>
          </p:blipFill>
          <p:spPr>
            <a:xfrm>
              <a:off x="2851935" y="3386137"/>
              <a:ext cx="331886" cy="457200"/>
            </a:xfrm>
            <a:prstGeom prst="rect">
              <a:avLst/>
            </a:prstGeom>
          </p:spPr>
        </p:pic>
      </p:grpSp>
      <p:sp>
        <p:nvSpPr>
          <p:cNvPr id="36" name="Arrow: Up 35">
            <a:extLst>
              <a:ext uri="{FF2B5EF4-FFF2-40B4-BE49-F238E27FC236}">
                <a16:creationId xmlns:a16="http://schemas.microsoft.com/office/drawing/2014/main" id="{0F7CE835-2F36-415B-A780-0F35A5914FD1}"/>
              </a:ext>
            </a:extLst>
          </p:cNvPr>
          <p:cNvSpPr/>
          <p:nvPr/>
        </p:nvSpPr>
        <p:spPr bwMode="auto">
          <a:xfrm>
            <a:off x="3455207"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7" name="Arrow: Up 36">
            <a:extLst>
              <a:ext uri="{FF2B5EF4-FFF2-40B4-BE49-F238E27FC236}">
                <a16:creationId xmlns:a16="http://schemas.microsoft.com/office/drawing/2014/main" id="{41BD7643-1298-4E7B-A061-AFF4B9545C9B}"/>
              </a:ext>
            </a:extLst>
          </p:cNvPr>
          <p:cNvSpPr/>
          <p:nvPr/>
        </p:nvSpPr>
        <p:spPr bwMode="auto">
          <a:xfrm>
            <a:off x="5942339"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A11E5CEF-38A0-4B11-949E-8D2647FB76D2}"/>
              </a:ext>
            </a:extLst>
          </p:cNvPr>
          <p:cNvSpPr txBox="1"/>
          <p:nvPr/>
        </p:nvSpPr>
        <p:spPr>
          <a:xfrm>
            <a:off x="2745393" y="4505325"/>
            <a:ext cx="1726948" cy="369332"/>
          </a:xfrm>
          <a:prstGeom prst="rect">
            <a:avLst/>
          </a:prstGeom>
          <a:noFill/>
        </p:spPr>
        <p:txBody>
          <a:bodyPr wrap="none" lIns="0" tIns="0" rIns="0" bIns="0" rtlCol="0">
            <a:spAutoFit/>
          </a:bodyPr>
          <a:lstStyle/>
          <a:p>
            <a:pPr algn="l"/>
            <a:r>
              <a:rPr lang="en-GB" sz="2400" dirty="0">
                <a:latin typeface="+mj-lt"/>
              </a:rPr>
              <a:t>Acquire lock</a:t>
            </a:r>
          </a:p>
        </p:txBody>
      </p:sp>
      <p:sp>
        <p:nvSpPr>
          <p:cNvPr id="39" name="TextBox 38">
            <a:extLst>
              <a:ext uri="{FF2B5EF4-FFF2-40B4-BE49-F238E27FC236}">
                <a16:creationId xmlns:a16="http://schemas.microsoft.com/office/drawing/2014/main" id="{0EDE9651-DAF5-42F5-A93C-88B7EEDCE04F}"/>
              </a:ext>
            </a:extLst>
          </p:cNvPr>
          <p:cNvSpPr txBox="1"/>
          <p:nvPr/>
        </p:nvSpPr>
        <p:spPr>
          <a:xfrm>
            <a:off x="5234481" y="4505325"/>
            <a:ext cx="1723036" cy="369332"/>
          </a:xfrm>
          <a:prstGeom prst="rect">
            <a:avLst/>
          </a:prstGeom>
          <a:noFill/>
        </p:spPr>
        <p:txBody>
          <a:bodyPr wrap="none" lIns="0" tIns="0" rIns="0" bIns="0" rtlCol="0">
            <a:spAutoFit/>
          </a:bodyPr>
          <a:lstStyle/>
          <a:p>
            <a:pPr algn="l"/>
            <a:r>
              <a:rPr lang="en-GB" sz="2400" dirty="0">
                <a:latin typeface="+mj-lt"/>
              </a:rPr>
              <a:t>Update data</a:t>
            </a:r>
          </a:p>
        </p:txBody>
      </p:sp>
      <p:sp>
        <p:nvSpPr>
          <p:cNvPr id="40" name="TextBox 39">
            <a:extLst>
              <a:ext uri="{FF2B5EF4-FFF2-40B4-BE49-F238E27FC236}">
                <a16:creationId xmlns:a16="http://schemas.microsoft.com/office/drawing/2014/main" id="{5EC397B4-285D-405D-9D71-C5F987156B80}"/>
              </a:ext>
            </a:extLst>
          </p:cNvPr>
          <p:cNvSpPr txBox="1"/>
          <p:nvPr/>
        </p:nvSpPr>
        <p:spPr>
          <a:xfrm>
            <a:off x="2075338" y="4503525"/>
            <a:ext cx="3067058" cy="369332"/>
          </a:xfrm>
          <a:prstGeom prst="rect">
            <a:avLst/>
          </a:prstGeom>
          <a:noFill/>
        </p:spPr>
        <p:txBody>
          <a:bodyPr wrap="none" lIns="0" tIns="0" rIns="0" bIns="0" rtlCol="0">
            <a:spAutoFit/>
          </a:bodyPr>
          <a:lstStyle/>
          <a:p>
            <a:pPr algn="l"/>
            <a:r>
              <a:rPr lang="en-GB" sz="2400" dirty="0">
                <a:latin typeface="+mj-lt"/>
              </a:rPr>
              <a:t>Unlock and increment</a:t>
            </a:r>
          </a:p>
        </p:txBody>
      </p:sp>
      <p:sp>
        <p:nvSpPr>
          <p:cNvPr id="41" name="TextBox 40">
            <a:extLst>
              <a:ext uri="{FF2B5EF4-FFF2-40B4-BE49-F238E27FC236}">
                <a16:creationId xmlns:a16="http://schemas.microsoft.com/office/drawing/2014/main" id="{8932E2E5-ED11-4885-8C0A-83EFDF98A00B}"/>
              </a:ext>
            </a:extLst>
          </p:cNvPr>
          <p:cNvSpPr txBox="1"/>
          <p:nvPr/>
        </p:nvSpPr>
        <p:spPr>
          <a:xfrm>
            <a:off x="5415140" y="5536802"/>
            <a:ext cx="1391407" cy="492443"/>
          </a:xfrm>
          <a:prstGeom prst="rect">
            <a:avLst/>
          </a:prstGeom>
          <a:noFill/>
        </p:spPr>
        <p:txBody>
          <a:bodyPr wrap="none" lIns="0" tIns="0" rIns="0" bIns="0" rtlCol="0">
            <a:spAutoFit/>
          </a:bodyPr>
          <a:lstStyle/>
          <a:p>
            <a:pPr algn="l"/>
            <a:r>
              <a:rPr lang="en-GB" sz="3200" dirty="0">
                <a:latin typeface="+mj-lt"/>
              </a:rPr>
              <a:t>Lookup</a:t>
            </a:r>
          </a:p>
        </p:txBody>
      </p:sp>
      <p:sp>
        <p:nvSpPr>
          <p:cNvPr id="42" name="TextBox 41">
            <a:extLst>
              <a:ext uri="{FF2B5EF4-FFF2-40B4-BE49-F238E27FC236}">
                <a16:creationId xmlns:a16="http://schemas.microsoft.com/office/drawing/2014/main" id="{37EE23EC-D360-4C37-AFBA-F83B4D11B8EE}"/>
              </a:ext>
            </a:extLst>
          </p:cNvPr>
          <p:cNvSpPr txBox="1"/>
          <p:nvPr/>
        </p:nvSpPr>
        <p:spPr>
          <a:xfrm>
            <a:off x="2714712" y="4501725"/>
            <a:ext cx="1788310" cy="369332"/>
          </a:xfrm>
          <a:prstGeom prst="rect">
            <a:avLst/>
          </a:prstGeom>
          <a:noFill/>
        </p:spPr>
        <p:txBody>
          <a:bodyPr wrap="none" lIns="0" tIns="0" rIns="0" bIns="0" rtlCol="0">
            <a:spAutoFit/>
          </a:bodyPr>
          <a:lstStyle/>
          <a:p>
            <a:pPr algn="l"/>
            <a:r>
              <a:rPr lang="en-GB" sz="2400" dirty="0">
                <a:latin typeface="+mj-lt"/>
              </a:rPr>
              <a:t>Read version</a:t>
            </a:r>
          </a:p>
        </p:txBody>
      </p:sp>
      <p:sp>
        <p:nvSpPr>
          <p:cNvPr id="43" name="TextBox 42">
            <a:extLst>
              <a:ext uri="{FF2B5EF4-FFF2-40B4-BE49-F238E27FC236}">
                <a16:creationId xmlns:a16="http://schemas.microsoft.com/office/drawing/2014/main" id="{BBB1DC55-4E09-45C9-BE14-49F05A307494}"/>
              </a:ext>
            </a:extLst>
          </p:cNvPr>
          <p:cNvSpPr txBox="1"/>
          <p:nvPr/>
        </p:nvSpPr>
        <p:spPr>
          <a:xfrm>
            <a:off x="5397955" y="4501725"/>
            <a:ext cx="1396088" cy="369332"/>
          </a:xfrm>
          <a:prstGeom prst="rect">
            <a:avLst/>
          </a:prstGeom>
          <a:noFill/>
        </p:spPr>
        <p:txBody>
          <a:bodyPr wrap="none" lIns="0" tIns="0" rIns="0" bIns="0" rtlCol="0">
            <a:spAutoFit/>
          </a:bodyPr>
          <a:lstStyle/>
          <a:p>
            <a:pPr algn="l"/>
            <a:r>
              <a:rPr lang="en-GB" sz="2400" dirty="0">
                <a:latin typeface="+mj-lt"/>
              </a:rPr>
              <a:t>Read data</a:t>
            </a:r>
          </a:p>
        </p:txBody>
      </p:sp>
      <p:sp>
        <p:nvSpPr>
          <p:cNvPr id="44" name="TextBox 43">
            <a:extLst>
              <a:ext uri="{FF2B5EF4-FFF2-40B4-BE49-F238E27FC236}">
                <a16:creationId xmlns:a16="http://schemas.microsoft.com/office/drawing/2014/main" id="{91CDA137-03BB-4646-AD17-8AC6084E0E11}"/>
              </a:ext>
            </a:extLst>
          </p:cNvPr>
          <p:cNvSpPr txBox="1"/>
          <p:nvPr/>
        </p:nvSpPr>
        <p:spPr>
          <a:xfrm>
            <a:off x="1309079" y="4986686"/>
            <a:ext cx="9573839" cy="430887"/>
          </a:xfrm>
          <a:prstGeom prst="rect">
            <a:avLst/>
          </a:prstGeom>
          <a:noFill/>
        </p:spPr>
        <p:txBody>
          <a:bodyPr wrap="none" lIns="0" tIns="0" rIns="0" bIns="0" rtlCol="0">
            <a:spAutoFit/>
          </a:bodyPr>
          <a:lstStyle/>
          <a:p>
            <a:pPr algn="l"/>
            <a:r>
              <a:rPr lang="en-GB" sz="2800" dirty="0">
                <a:latin typeface="+mj-lt"/>
              </a:rPr>
              <a:t>Consistent if version is unchanged and object is not locked</a:t>
            </a:r>
          </a:p>
        </p:txBody>
      </p:sp>
    </p:spTree>
    <p:extLst>
      <p:ext uri="{BB962C8B-B14F-4D97-AF65-F5344CB8AC3E}">
        <p14:creationId xmlns:p14="http://schemas.microsoft.com/office/powerpoint/2010/main" val="477347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2"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xit" presetSubtype="0" fill="hold" grpId="1" nodeType="withEffect">
                                  <p:stCondLst>
                                    <p:cond delay="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5"/>
                                        </p:tgtEl>
                                      </p:cBhvr>
                                    </p:animEffect>
                                    <p:set>
                                      <p:cBhvr>
                                        <p:cTn id="59" dur="1" fill="hold">
                                          <p:stCondLst>
                                            <p:cond delay="499"/>
                                          </p:stCondLst>
                                        </p:cTn>
                                        <p:tgtEl>
                                          <p:spTgt spid="3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xit" presetSubtype="0" fill="hold" grpId="3" nodeType="withEffect">
                                  <p:stCondLst>
                                    <p:cond delay="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4"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42"/>
                                        </p:tgtEl>
                                      </p:cBhvr>
                                    </p:animEffect>
                                    <p:set>
                                      <p:cBhvr>
                                        <p:cTn id="92" dur="1" fill="hold">
                                          <p:stCondLst>
                                            <p:cond delay="499"/>
                                          </p:stCondLst>
                                        </p:cTn>
                                        <p:tgtEl>
                                          <p:spTgt spid="42"/>
                                        </p:tgtEl>
                                        <p:attrNameLst>
                                          <p:attrName>style.visibility</p:attrName>
                                        </p:attrNameLst>
                                      </p:cBhvr>
                                      <p:to>
                                        <p:strVal val="hidden"/>
                                      </p:to>
                                    </p:set>
                                  </p:childTnLst>
                                </p:cTn>
                              </p:par>
                              <p:par>
                                <p:cTn id="93" presetID="10" presetClass="entr" presetSubtype="0" fill="hold" grpId="2"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0" presetClass="exit" presetSubtype="0" fill="hold" grpId="5" nodeType="withEffect">
                                  <p:stCondLst>
                                    <p:cond delay="0"/>
                                  </p:stCondLst>
                                  <p:childTnLst>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par>
                                <p:cTn id="107" presetID="10" presetClass="exit" presetSubtype="0" fill="hold" grpId="3" nodeType="withEffect">
                                  <p:stCondLst>
                                    <p:cond delay="0"/>
                                  </p:stCondLst>
                                  <p:childTnLst>
                                    <p:animEffect transition="out" filter="fade">
                                      <p:cBhvr>
                                        <p:cTn id="108" dur="500"/>
                                        <p:tgtEl>
                                          <p:spTgt spid="37"/>
                                        </p:tgtEl>
                                      </p:cBhvr>
                                    </p:animEffect>
                                    <p:set>
                                      <p:cBhvr>
                                        <p:cTn id="109" dur="1" fill="hold">
                                          <p:stCondLst>
                                            <p:cond delay="499"/>
                                          </p:stCondLst>
                                        </p:cTn>
                                        <p:tgtEl>
                                          <p:spTgt spid="37"/>
                                        </p:tgtEl>
                                        <p:attrNameLst>
                                          <p:attrName>style.visibility</p:attrName>
                                        </p:attrNameLst>
                                      </p:cBhvr>
                                      <p:to>
                                        <p:strVal val="hidden"/>
                                      </p:to>
                                    </p:set>
                                  </p:childTnLst>
                                </p:cTn>
                              </p:par>
                              <p:par>
                                <p:cTn id="110" presetID="10" presetClass="entr" presetSubtype="0" fill="hold" grpId="6"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1" grpId="0" animBg="1"/>
      <p:bldP spid="30" grpId="0"/>
      <p:bldP spid="30" grpId="1"/>
      <p:bldP spid="36" grpId="0" animBg="1"/>
      <p:bldP spid="36" grpId="1" animBg="1"/>
      <p:bldP spid="36" grpId="2" animBg="1"/>
      <p:bldP spid="36" grpId="3" animBg="1"/>
      <p:bldP spid="36" grpId="4" animBg="1"/>
      <p:bldP spid="36" grpId="5" animBg="1"/>
      <p:bldP spid="36" grpId="6" animBg="1"/>
      <p:bldP spid="37" grpId="0" animBg="1"/>
      <p:bldP spid="37" grpId="1" animBg="1"/>
      <p:bldP spid="37" grpId="2" animBg="1"/>
      <p:bldP spid="37" grpId="3" animBg="1"/>
      <p:bldP spid="38" grpId="0"/>
      <p:bldP spid="38" grpId="1"/>
      <p:bldP spid="39" grpId="0"/>
      <p:bldP spid="39" grpId="1"/>
      <p:bldP spid="40" grpId="0"/>
      <p:bldP spid="40" grpId="1"/>
      <p:bldP spid="41" grpId="0"/>
      <p:bldP spid="42" grpId="0"/>
      <p:bldP spid="42" grpId="1"/>
      <p:bldP spid="42" grpId="2"/>
      <p:bldP spid="43" grpId="0"/>
      <p:bldP spid="43" grpId="1"/>
      <p:bldP spid="4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Can we just use this for remote reads?</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Works very well on a local machine. With a successful read, the second header read hits in the CPU cache, so it is very fast. Also, latency to memory is short, so multiple reads are not a big overhead.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There is no cache coherence for data read over RDMA, so all reads are done over the network. Even consistent reads would do two network round-trips. Further, to order the first read of the header and data read after it, we need to issue two RDMA reads, bringing the total to three. This is very expensive.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would like to perform a read with a single network round-trip.</a:t>
            </a:r>
          </a:p>
        </p:txBody>
      </p:sp>
    </p:spTree>
    <p:extLst>
      <p:ext uri="{BB962C8B-B14F-4D97-AF65-F5344CB8AC3E}">
        <p14:creationId xmlns:p14="http://schemas.microsoft.com/office/powerpoint/2010/main" val="231599448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Lock-free techniques are great here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Locking and unlocking would incur at least two network round-trips.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Here we didn’t even start with a locking scheme because of that.</a:t>
            </a:r>
          </a:p>
        </p:txBody>
      </p:sp>
      <p:sp>
        <p:nvSpPr>
          <p:cNvPr id="2" name="TextBox 1">
            <a:extLst>
              <a:ext uri="{FF2B5EF4-FFF2-40B4-BE49-F238E27FC236}">
                <a16:creationId xmlns:a16="http://schemas.microsoft.com/office/drawing/2014/main" id="{BE6E8382-E1B3-402E-9263-54A8F668A135}"/>
              </a:ext>
            </a:extLst>
          </p:cNvPr>
          <p:cNvSpPr txBox="1"/>
          <p:nvPr/>
        </p:nvSpPr>
        <p:spPr>
          <a:xfrm>
            <a:off x="588263" y="4314825"/>
            <a:ext cx="11222737" cy="861774"/>
          </a:xfrm>
          <a:prstGeom prst="rect">
            <a:avLst/>
          </a:prstGeom>
          <a:noFill/>
        </p:spPr>
        <p:txBody>
          <a:bodyPr wrap="square" lIns="0" tIns="0" rIns="0" bIns="0" rtlCol="0">
            <a:spAutoFit/>
          </a:bodyPr>
          <a:lstStyle/>
          <a:p>
            <a:pPr algn="l"/>
            <a:r>
              <a:rPr lang="en-GB" sz="2800" dirty="0">
                <a:latin typeface="+mj-lt"/>
              </a:rPr>
              <a:t>Lock-free synchronization shines when synchronizing hardware and software because of high communication overheads.</a:t>
            </a:r>
          </a:p>
        </p:txBody>
      </p:sp>
    </p:spTree>
    <p:extLst>
      <p:ext uri="{BB962C8B-B14F-4D97-AF65-F5344CB8AC3E}">
        <p14:creationId xmlns:p14="http://schemas.microsoft.com/office/powerpoint/2010/main" val="249862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Memory model is different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A read over the network will read a block of data. The size is specified in the request. For simplicity, let’s assume that each read is aligned to the cache line boundary and that it reads several cache lines. Cache line is 64 bytes on the machines we are using. So the read can be 64, 128, 192,… bytes in size.</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Hardware effectively executes reads of different cache lines in the block in parallel.</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This means that the NIC sees updates inside one cache line in the order in which they were performed, but it can observe updates in different cache line out of order.</a:t>
            </a:r>
          </a:p>
        </p:txBody>
      </p:sp>
    </p:spTree>
    <p:extLst>
      <p:ext uri="{BB962C8B-B14F-4D97-AF65-F5344CB8AC3E}">
        <p14:creationId xmlns:p14="http://schemas.microsoft.com/office/powerpoint/2010/main" val="377619973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Can you propose a solution?</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2129757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We add versions to each cache line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8E33D3DF-3E53-4B89-97EB-63BBB6AA43DC}"/>
              </a:ext>
            </a:extLst>
          </p:cNvPr>
          <p:cNvSpPr/>
          <p:nvPr/>
        </p:nvSpPr>
        <p:spPr>
          <a:xfrm>
            <a:off x="3396000" y="2979000"/>
            <a:ext cx="515745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2706B493-8D9C-458F-AACF-BCB7FD93F200}"/>
              </a:ext>
            </a:extLst>
          </p:cNvPr>
          <p:cNvSpPr/>
          <p:nvPr/>
        </p:nvSpPr>
        <p:spPr>
          <a:xfrm>
            <a:off x="33960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11" name="Rectangle 10">
            <a:extLst>
              <a:ext uri="{FF2B5EF4-FFF2-40B4-BE49-F238E27FC236}">
                <a16:creationId xmlns:a16="http://schemas.microsoft.com/office/drawing/2014/main" id="{6FF3C0D0-6A4D-46D8-AC03-1F8BB013C063}"/>
              </a:ext>
            </a:extLst>
          </p:cNvPr>
          <p:cNvSpPr/>
          <p:nvPr/>
        </p:nvSpPr>
        <p:spPr>
          <a:xfrm>
            <a:off x="33948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cxnSp>
        <p:nvCxnSpPr>
          <p:cNvPr id="27" name="Straight Arrow Connector 26">
            <a:extLst>
              <a:ext uri="{FF2B5EF4-FFF2-40B4-BE49-F238E27FC236}">
                <a16:creationId xmlns:a16="http://schemas.microsoft.com/office/drawing/2014/main" id="{EDA382C4-9162-43E0-9BCE-6A5C4CF7960C}"/>
              </a:ext>
            </a:extLst>
          </p:cNvPr>
          <p:cNvCxnSpPr>
            <a:cxnSpLocks/>
            <a:endCxn id="5" idx="2"/>
          </p:cNvCxnSpPr>
          <p:nvPr/>
        </p:nvCxnSpPr>
        <p:spPr>
          <a:xfrm flipV="1">
            <a:off x="25306053" y="6470650"/>
            <a:ext cx="0" cy="91877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8D702129-DBA4-4AB1-977A-6EB18F56A6EB}"/>
              </a:ext>
            </a:extLst>
          </p:cNvPr>
          <p:cNvGrpSpPr/>
          <p:nvPr/>
        </p:nvGrpSpPr>
        <p:grpSpPr>
          <a:xfrm>
            <a:off x="6750000" y="2980800"/>
            <a:ext cx="432000" cy="900000"/>
            <a:chOff x="2801878" y="3164737"/>
            <a:chExt cx="432000" cy="900000"/>
          </a:xfrm>
        </p:grpSpPr>
        <p:sp>
          <p:nvSpPr>
            <p:cNvPr id="31" name="Rectangle 30">
              <a:extLst>
                <a:ext uri="{FF2B5EF4-FFF2-40B4-BE49-F238E27FC236}">
                  <a16:creationId xmlns:a16="http://schemas.microsoft.com/office/drawing/2014/main" id="{E5E69776-33FA-460E-A694-B2A5921C7792}"/>
                </a:ext>
              </a:extLst>
            </p:cNvPr>
            <p:cNvSpPr/>
            <p:nvPr/>
          </p:nvSpPr>
          <p:spPr>
            <a:xfrm>
              <a:off x="2801878" y="3164737"/>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mj-lt"/>
              </a:endParaRPr>
            </a:p>
          </p:txBody>
        </p:sp>
        <p:pic>
          <p:nvPicPr>
            <p:cNvPr id="34" name="Picture 33">
              <a:extLst>
                <a:ext uri="{FF2B5EF4-FFF2-40B4-BE49-F238E27FC236}">
                  <a16:creationId xmlns:a16="http://schemas.microsoft.com/office/drawing/2014/main" id="{E7792DE8-356B-4E71-A669-3815ED4D116D}"/>
                </a:ext>
              </a:extLst>
            </p:cNvPr>
            <p:cNvPicPr>
              <a:picLocks noChangeAspect="1"/>
            </p:cNvPicPr>
            <p:nvPr/>
          </p:nvPicPr>
          <p:blipFill>
            <a:blip r:embed="rId3"/>
            <a:stretch>
              <a:fillRect/>
            </a:stretch>
          </p:blipFill>
          <p:spPr>
            <a:xfrm>
              <a:off x="2851935" y="3386137"/>
              <a:ext cx="331886" cy="457200"/>
            </a:xfrm>
            <a:prstGeom prst="rect">
              <a:avLst/>
            </a:prstGeom>
          </p:spPr>
        </p:pic>
      </p:grpSp>
      <p:sp>
        <p:nvSpPr>
          <p:cNvPr id="36" name="Arrow: Up 35">
            <a:extLst>
              <a:ext uri="{FF2B5EF4-FFF2-40B4-BE49-F238E27FC236}">
                <a16:creationId xmlns:a16="http://schemas.microsoft.com/office/drawing/2014/main" id="{0F7CE835-2F36-415B-A780-0F35A5914FD1}"/>
              </a:ext>
            </a:extLst>
          </p:cNvPr>
          <p:cNvSpPr/>
          <p:nvPr/>
        </p:nvSpPr>
        <p:spPr bwMode="auto">
          <a:xfrm>
            <a:off x="3455207"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90FF1985-1C4A-4CA6-BEDB-9B206791E908}"/>
              </a:ext>
            </a:extLst>
          </p:cNvPr>
          <p:cNvSpPr/>
          <p:nvPr/>
        </p:nvSpPr>
        <p:spPr>
          <a:xfrm>
            <a:off x="50724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21" name="Rectangle 20">
            <a:extLst>
              <a:ext uri="{FF2B5EF4-FFF2-40B4-BE49-F238E27FC236}">
                <a16:creationId xmlns:a16="http://schemas.microsoft.com/office/drawing/2014/main" id="{0B7063E9-6FB0-4992-9D93-622C9DEF4EB1}"/>
              </a:ext>
            </a:extLst>
          </p:cNvPr>
          <p:cNvSpPr/>
          <p:nvPr/>
        </p:nvSpPr>
        <p:spPr>
          <a:xfrm>
            <a:off x="67488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22" name="TextBox 21">
            <a:extLst>
              <a:ext uri="{FF2B5EF4-FFF2-40B4-BE49-F238E27FC236}">
                <a16:creationId xmlns:a16="http://schemas.microsoft.com/office/drawing/2014/main" id="{EE2B3E88-E3AC-454C-8553-AA7AAB65F254}"/>
              </a:ext>
            </a:extLst>
          </p:cNvPr>
          <p:cNvSpPr txBox="1"/>
          <p:nvPr/>
        </p:nvSpPr>
        <p:spPr>
          <a:xfrm>
            <a:off x="5415140" y="5536802"/>
            <a:ext cx="1361719" cy="492443"/>
          </a:xfrm>
          <a:prstGeom prst="rect">
            <a:avLst/>
          </a:prstGeom>
          <a:noFill/>
        </p:spPr>
        <p:txBody>
          <a:bodyPr wrap="none" lIns="0" tIns="0" rIns="0" bIns="0" rtlCol="0">
            <a:spAutoFit/>
          </a:bodyPr>
          <a:lstStyle/>
          <a:p>
            <a:pPr algn="l"/>
            <a:r>
              <a:rPr lang="en-GB" sz="3200" dirty="0">
                <a:latin typeface="+mj-lt"/>
              </a:rPr>
              <a:t>Update</a:t>
            </a:r>
          </a:p>
        </p:txBody>
      </p:sp>
      <p:sp>
        <p:nvSpPr>
          <p:cNvPr id="23" name="Arrow: Up 22">
            <a:extLst>
              <a:ext uri="{FF2B5EF4-FFF2-40B4-BE49-F238E27FC236}">
                <a16:creationId xmlns:a16="http://schemas.microsoft.com/office/drawing/2014/main" id="{5B862609-59B3-4341-A84C-A795AC0F7D24}"/>
              </a:ext>
            </a:extLst>
          </p:cNvPr>
          <p:cNvSpPr/>
          <p:nvPr/>
        </p:nvSpPr>
        <p:spPr bwMode="auto">
          <a:xfrm>
            <a:off x="5134740"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4" name="Arrow: Up 23">
            <a:extLst>
              <a:ext uri="{FF2B5EF4-FFF2-40B4-BE49-F238E27FC236}">
                <a16:creationId xmlns:a16="http://schemas.microsoft.com/office/drawing/2014/main" id="{AFB579FE-D7E3-4CD8-B4CC-B8FDE129ABF1}"/>
              </a:ext>
            </a:extLst>
          </p:cNvPr>
          <p:cNvSpPr/>
          <p:nvPr/>
        </p:nvSpPr>
        <p:spPr bwMode="auto">
          <a:xfrm>
            <a:off x="6844095"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5" name="TextBox 24">
            <a:extLst>
              <a:ext uri="{FF2B5EF4-FFF2-40B4-BE49-F238E27FC236}">
                <a16:creationId xmlns:a16="http://schemas.microsoft.com/office/drawing/2014/main" id="{6D44C126-1060-418E-BA4D-676A5A15F105}"/>
              </a:ext>
            </a:extLst>
          </p:cNvPr>
          <p:cNvSpPr txBox="1"/>
          <p:nvPr/>
        </p:nvSpPr>
        <p:spPr>
          <a:xfrm>
            <a:off x="4963220" y="4819995"/>
            <a:ext cx="2265557" cy="369332"/>
          </a:xfrm>
          <a:prstGeom prst="rect">
            <a:avLst/>
          </a:prstGeom>
          <a:noFill/>
        </p:spPr>
        <p:txBody>
          <a:bodyPr wrap="none" lIns="0" tIns="0" rIns="0" bIns="0" rtlCol="0">
            <a:spAutoFit/>
          </a:bodyPr>
          <a:lstStyle/>
          <a:p>
            <a:pPr algn="l"/>
            <a:r>
              <a:rPr lang="en-GB" sz="2400" dirty="0">
                <a:latin typeface="+mj-lt"/>
              </a:rPr>
              <a:t>Acquire all locks</a:t>
            </a:r>
          </a:p>
        </p:txBody>
      </p:sp>
      <p:sp>
        <p:nvSpPr>
          <p:cNvPr id="26" name="Arrow: Up 25">
            <a:extLst>
              <a:ext uri="{FF2B5EF4-FFF2-40B4-BE49-F238E27FC236}">
                <a16:creationId xmlns:a16="http://schemas.microsoft.com/office/drawing/2014/main" id="{21968B53-34E6-4B21-989C-1F23605F97C0}"/>
              </a:ext>
            </a:extLst>
          </p:cNvPr>
          <p:cNvSpPr/>
          <p:nvPr/>
        </p:nvSpPr>
        <p:spPr bwMode="auto">
          <a:xfrm>
            <a:off x="4262807"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8" name="Arrow: Up 27">
            <a:extLst>
              <a:ext uri="{FF2B5EF4-FFF2-40B4-BE49-F238E27FC236}">
                <a16:creationId xmlns:a16="http://schemas.microsoft.com/office/drawing/2014/main" id="{E4826777-EEA8-43F9-9C30-A36135C03EF9}"/>
              </a:ext>
            </a:extLst>
          </p:cNvPr>
          <p:cNvSpPr/>
          <p:nvPr/>
        </p:nvSpPr>
        <p:spPr bwMode="auto">
          <a:xfrm>
            <a:off x="5942340"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9" name="Arrow: Up 28">
            <a:extLst>
              <a:ext uri="{FF2B5EF4-FFF2-40B4-BE49-F238E27FC236}">
                <a16:creationId xmlns:a16="http://schemas.microsoft.com/office/drawing/2014/main" id="{0EF6C5C8-761A-4560-A45A-DCEC0518C87D}"/>
              </a:ext>
            </a:extLst>
          </p:cNvPr>
          <p:cNvSpPr/>
          <p:nvPr/>
        </p:nvSpPr>
        <p:spPr bwMode="auto">
          <a:xfrm>
            <a:off x="7651695"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858A1FBA-8D3A-46FD-A687-06F15A30146B}"/>
              </a:ext>
            </a:extLst>
          </p:cNvPr>
          <p:cNvGrpSpPr/>
          <p:nvPr/>
        </p:nvGrpSpPr>
        <p:grpSpPr>
          <a:xfrm>
            <a:off x="5072400" y="2980800"/>
            <a:ext cx="432000" cy="900000"/>
            <a:chOff x="2801878" y="3164737"/>
            <a:chExt cx="432000" cy="900000"/>
          </a:xfrm>
        </p:grpSpPr>
        <p:sp>
          <p:nvSpPr>
            <p:cNvPr id="33" name="Rectangle 32">
              <a:extLst>
                <a:ext uri="{FF2B5EF4-FFF2-40B4-BE49-F238E27FC236}">
                  <a16:creationId xmlns:a16="http://schemas.microsoft.com/office/drawing/2014/main" id="{7803A22C-3C7D-4E78-8933-BC5AB464A5BE}"/>
                </a:ext>
              </a:extLst>
            </p:cNvPr>
            <p:cNvSpPr/>
            <p:nvPr/>
          </p:nvSpPr>
          <p:spPr>
            <a:xfrm>
              <a:off x="2801878" y="3164737"/>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mj-lt"/>
              </a:endParaRPr>
            </a:p>
          </p:txBody>
        </p:sp>
        <p:pic>
          <p:nvPicPr>
            <p:cNvPr id="45" name="Picture 44">
              <a:extLst>
                <a:ext uri="{FF2B5EF4-FFF2-40B4-BE49-F238E27FC236}">
                  <a16:creationId xmlns:a16="http://schemas.microsoft.com/office/drawing/2014/main" id="{2CE1B939-8495-4FE3-B128-79F42015D7C7}"/>
                </a:ext>
              </a:extLst>
            </p:cNvPr>
            <p:cNvPicPr>
              <a:picLocks noChangeAspect="1"/>
            </p:cNvPicPr>
            <p:nvPr/>
          </p:nvPicPr>
          <p:blipFill>
            <a:blip r:embed="rId3"/>
            <a:stretch>
              <a:fillRect/>
            </a:stretch>
          </p:blipFill>
          <p:spPr>
            <a:xfrm>
              <a:off x="2851935" y="3386137"/>
              <a:ext cx="331886" cy="457200"/>
            </a:xfrm>
            <a:prstGeom prst="rect">
              <a:avLst/>
            </a:prstGeom>
          </p:spPr>
        </p:pic>
      </p:grpSp>
      <p:grpSp>
        <p:nvGrpSpPr>
          <p:cNvPr id="46" name="Group 45">
            <a:extLst>
              <a:ext uri="{FF2B5EF4-FFF2-40B4-BE49-F238E27FC236}">
                <a16:creationId xmlns:a16="http://schemas.microsoft.com/office/drawing/2014/main" id="{E0486321-1188-4C14-AEA8-20D695520521}"/>
              </a:ext>
            </a:extLst>
          </p:cNvPr>
          <p:cNvGrpSpPr/>
          <p:nvPr/>
        </p:nvGrpSpPr>
        <p:grpSpPr>
          <a:xfrm>
            <a:off x="3394800" y="2980800"/>
            <a:ext cx="432000" cy="900000"/>
            <a:chOff x="2801878" y="3164737"/>
            <a:chExt cx="432000" cy="900000"/>
          </a:xfrm>
        </p:grpSpPr>
        <p:sp>
          <p:nvSpPr>
            <p:cNvPr id="47" name="Rectangle 46">
              <a:extLst>
                <a:ext uri="{FF2B5EF4-FFF2-40B4-BE49-F238E27FC236}">
                  <a16:creationId xmlns:a16="http://schemas.microsoft.com/office/drawing/2014/main" id="{9411542D-B6FD-45F9-AA91-236CFC0D5322}"/>
                </a:ext>
              </a:extLst>
            </p:cNvPr>
            <p:cNvSpPr/>
            <p:nvPr/>
          </p:nvSpPr>
          <p:spPr>
            <a:xfrm>
              <a:off x="2801878" y="3164737"/>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mj-lt"/>
              </a:endParaRPr>
            </a:p>
          </p:txBody>
        </p:sp>
        <p:pic>
          <p:nvPicPr>
            <p:cNvPr id="48" name="Picture 47">
              <a:extLst>
                <a:ext uri="{FF2B5EF4-FFF2-40B4-BE49-F238E27FC236}">
                  <a16:creationId xmlns:a16="http://schemas.microsoft.com/office/drawing/2014/main" id="{AC325D46-CF22-4745-98A0-A2EF965E397C}"/>
                </a:ext>
              </a:extLst>
            </p:cNvPr>
            <p:cNvPicPr>
              <a:picLocks noChangeAspect="1"/>
            </p:cNvPicPr>
            <p:nvPr/>
          </p:nvPicPr>
          <p:blipFill>
            <a:blip r:embed="rId3"/>
            <a:stretch>
              <a:fillRect/>
            </a:stretch>
          </p:blipFill>
          <p:spPr>
            <a:xfrm>
              <a:off x="2851935" y="3386137"/>
              <a:ext cx="331886" cy="457200"/>
            </a:xfrm>
            <a:prstGeom prst="rect">
              <a:avLst/>
            </a:prstGeom>
          </p:spPr>
        </p:pic>
      </p:grpSp>
      <p:sp>
        <p:nvSpPr>
          <p:cNvPr id="49" name="TextBox 48">
            <a:extLst>
              <a:ext uri="{FF2B5EF4-FFF2-40B4-BE49-F238E27FC236}">
                <a16:creationId xmlns:a16="http://schemas.microsoft.com/office/drawing/2014/main" id="{B7AC5F6D-DABB-45BF-9360-686D7D19DBC7}"/>
              </a:ext>
            </a:extLst>
          </p:cNvPr>
          <p:cNvSpPr txBox="1"/>
          <p:nvPr/>
        </p:nvSpPr>
        <p:spPr>
          <a:xfrm>
            <a:off x="5241764" y="4819995"/>
            <a:ext cx="1723036" cy="369332"/>
          </a:xfrm>
          <a:prstGeom prst="rect">
            <a:avLst/>
          </a:prstGeom>
          <a:noFill/>
        </p:spPr>
        <p:txBody>
          <a:bodyPr wrap="none" lIns="0" tIns="0" rIns="0" bIns="0" rtlCol="0">
            <a:spAutoFit/>
          </a:bodyPr>
          <a:lstStyle/>
          <a:p>
            <a:pPr algn="l"/>
            <a:r>
              <a:rPr lang="en-GB" sz="2400" dirty="0">
                <a:latin typeface="+mj-lt"/>
              </a:rPr>
              <a:t>Update data</a:t>
            </a:r>
          </a:p>
        </p:txBody>
      </p:sp>
      <p:sp>
        <p:nvSpPr>
          <p:cNvPr id="50" name="Rectangle 49">
            <a:extLst>
              <a:ext uri="{FF2B5EF4-FFF2-40B4-BE49-F238E27FC236}">
                <a16:creationId xmlns:a16="http://schemas.microsoft.com/office/drawing/2014/main" id="{06F31E93-B740-48C1-B2E9-63176572EF3D}"/>
              </a:ext>
            </a:extLst>
          </p:cNvPr>
          <p:cNvSpPr/>
          <p:nvPr/>
        </p:nvSpPr>
        <p:spPr>
          <a:xfrm>
            <a:off x="50724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sp>
        <p:nvSpPr>
          <p:cNvPr id="51" name="Rectangle 50">
            <a:extLst>
              <a:ext uri="{FF2B5EF4-FFF2-40B4-BE49-F238E27FC236}">
                <a16:creationId xmlns:a16="http://schemas.microsoft.com/office/drawing/2014/main" id="{5335D499-F36C-46C5-95D7-611FCA7C0824}"/>
              </a:ext>
            </a:extLst>
          </p:cNvPr>
          <p:cNvSpPr/>
          <p:nvPr/>
        </p:nvSpPr>
        <p:spPr>
          <a:xfrm>
            <a:off x="67500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sp>
        <p:nvSpPr>
          <p:cNvPr id="52" name="TextBox 51">
            <a:extLst>
              <a:ext uri="{FF2B5EF4-FFF2-40B4-BE49-F238E27FC236}">
                <a16:creationId xmlns:a16="http://schemas.microsoft.com/office/drawing/2014/main" id="{CCA1BADC-3765-41DB-8AA0-C0D8EFCC69ED}"/>
              </a:ext>
            </a:extLst>
          </p:cNvPr>
          <p:cNvSpPr txBox="1"/>
          <p:nvPr/>
        </p:nvSpPr>
        <p:spPr>
          <a:xfrm>
            <a:off x="4028925" y="4819995"/>
            <a:ext cx="4134145" cy="369332"/>
          </a:xfrm>
          <a:prstGeom prst="rect">
            <a:avLst/>
          </a:prstGeom>
          <a:noFill/>
        </p:spPr>
        <p:txBody>
          <a:bodyPr wrap="none" lIns="0" tIns="0" rIns="0" bIns="0" rtlCol="0">
            <a:spAutoFit/>
          </a:bodyPr>
          <a:lstStyle/>
          <a:p>
            <a:pPr algn="l"/>
            <a:r>
              <a:rPr lang="en-GB" sz="2400" dirty="0">
                <a:latin typeface="+mj-lt"/>
              </a:rPr>
              <a:t>Increment version and unlock</a:t>
            </a:r>
          </a:p>
        </p:txBody>
      </p:sp>
    </p:spTree>
    <p:extLst>
      <p:ext uri="{BB962C8B-B14F-4D97-AF65-F5344CB8AC3E}">
        <p14:creationId xmlns:p14="http://schemas.microsoft.com/office/powerpoint/2010/main" val="1673868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xit" presetSubtype="0" fill="hold" grpId="0"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xit" presetSubtype="0" fill="hold" grpId="1"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xit" presetSubtype="0" fill="hold" grpId="1"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xit" presetSubtype="0" fill="hold" grpId="1"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xit" presetSubtype="0" fill="hold" grpId="1"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6"/>
                                        </p:tgtEl>
                                      </p:cBhvr>
                                    </p:animEffect>
                                    <p:set>
                                      <p:cBhvr>
                                        <p:cTn id="78" dur="1" fill="hold">
                                          <p:stCondLst>
                                            <p:cond delay="499"/>
                                          </p:stCondLst>
                                        </p:cTn>
                                        <p:tgtEl>
                                          <p:spTgt spid="4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8"/>
                                        </p:tgtEl>
                                      </p:cBhvr>
                                    </p:animEffect>
                                    <p:set>
                                      <p:cBhvr>
                                        <p:cTn id="90" dur="1" fill="hold">
                                          <p:stCondLst>
                                            <p:cond delay="499"/>
                                          </p:stCondLst>
                                        </p:cTn>
                                        <p:tgtEl>
                                          <p:spTgt spid="2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par>
                                <p:cTn id="94" presetID="10" presetClass="entr" presetSubtype="0" fill="hold" grpId="2"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2"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grpId="2"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500"/>
                                        <p:tgtEl>
                                          <p:spTgt spid="5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6" grpId="0" animBg="1"/>
      <p:bldP spid="36" grpId="1" animBg="1"/>
      <p:bldP spid="36" grpId="2" animBg="1"/>
      <p:bldP spid="20" grpId="0" animBg="1"/>
      <p:bldP spid="20" grpId="1" animBg="1"/>
      <p:bldP spid="21" grpId="0" animBg="1"/>
      <p:bldP spid="21" grpId="1" animBg="1"/>
      <p:bldP spid="22" grpId="0"/>
      <p:bldP spid="23" grpId="0" animBg="1"/>
      <p:bldP spid="23" grpId="1" animBg="1"/>
      <p:bldP spid="23" grpId="2" animBg="1"/>
      <p:bldP spid="24" grpId="0" animBg="1"/>
      <p:bldP spid="24" grpId="1" animBg="1"/>
      <p:bldP spid="24" grpId="2" animBg="1"/>
      <p:bldP spid="25" grpId="0"/>
      <p:bldP spid="25" grpId="1"/>
      <p:bldP spid="26" grpId="0" animBg="1"/>
      <p:bldP spid="26" grpId="1" animBg="1"/>
      <p:bldP spid="28" grpId="0" animBg="1"/>
      <p:bldP spid="28" grpId="1" animBg="1"/>
      <p:bldP spid="29" grpId="0" animBg="1"/>
      <p:bldP spid="29" grpId="1" animBg="1"/>
      <p:bldP spid="49" grpId="0"/>
      <p:bldP spid="49" grpId="1"/>
      <p:bldP spid="50" grpId="0" animBg="1"/>
      <p:bldP spid="51" grpId="0" animBg="1"/>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stock market&#10;&#10;AI-generated content may be incorrect.">
            <a:extLst>
              <a:ext uri="{FF2B5EF4-FFF2-40B4-BE49-F238E27FC236}">
                <a16:creationId xmlns:a16="http://schemas.microsoft.com/office/drawing/2014/main" id="{A55880B8-7720-0176-C06C-A51DCAF71951}"/>
              </a:ext>
            </a:extLst>
          </p:cNvPr>
          <p:cNvPicPr>
            <a:picLocks noChangeAspect="1"/>
          </p:cNvPicPr>
          <p:nvPr/>
        </p:nvPicPr>
        <p:blipFill>
          <a:blip r:embed="rId2">
            <a:extLst>
              <a:ext uri="{28A0092B-C50C-407E-A947-70E740481C1C}">
                <a14:useLocalDpi xmlns:a14="http://schemas.microsoft.com/office/drawing/2010/main" val="0"/>
              </a:ext>
            </a:extLst>
          </a:blip>
          <a:srcRect t="14323" b="1407"/>
          <a:stretch>
            <a:fillRect/>
          </a:stretch>
        </p:blipFill>
        <p:spPr>
          <a:xfrm>
            <a:off x="20" y="10"/>
            <a:ext cx="12191980" cy="6857990"/>
          </a:xfrm>
          <a:prstGeom prst="rect">
            <a:avLst/>
          </a:prstGeom>
          <a:noFill/>
        </p:spPr>
      </p:pic>
      <p:sp>
        <p:nvSpPr>
          <p:cNvPr id="6" name="Title 2">
            <a:extLst>
              <a:ext uri="{FF2B5EF4-FFF2-40B4-BE49-F238E27FC236}">
                <a16:creationId xmlns:a16="http://schemas.microsoft.com/office/drawing/2014/main" id="{99EDCCA5-17BE-341C-00BB-A644CAA18EB7}"/>
              </a:ext>
            </a:extLst>
          </p:cNvPr>
          <p:cNvSpPr>
            <a:spLocks noGrp="1"/>
          </p:cNvSpPr>
          <p:nvPr>
            <p:ph type="title"/>
          </p:nvPr>
        </p:nvSpPr>
        <p:spPr>
          <a:xfrm>
            <a:off x="0" y="3657600"/>
            <a:ext cx="12192000" cy="3200400"/>
          </a:xfrm>
        </p:spPr>
        <p:txBody>
          <a:bodyPr wrap="square" anchor="b">
            <a:normAutofit/>
          </a:bodyPr>
          <a:lstStyle/>
          <a:p>
            <a:r>
              <a:rPr lang="en-US" dirty="0"/>
              <a:t>High-frequency trading</a:t>
            </a:r>
          </a:p>
        </p:txBody>
      </p:sp>
    </p:spTree>
    <p:extLst>
      <p:ext uri="{BB962C8B-B14F-4D97-AF65-F5344CB8AC3E}">
        <p14:creationId xmlns:p14="http://schemas.microsoft.com/office/powerpoint/2010/main" val="296861516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Read the whole object and check versions</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8E33D3DF-3E53-4B89-97EB-63BBB6AA43DC}"/>
              </a:ext>
            </a:extLst>
          </p:cNvPr>
          <p:cNvSpPr/>
          <p:nvPr/>
        </p:nvSpPr>
        <p:spPr>
          <a:xfrm>
            <a:off x="3396000" y="2979000"/>
            <a:ext cx="515745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2706B493-8D9C-458F-AACF-BCB7FD93F200}"/>
              </a:ext>
            </a:extLst>
          </p:cNvPr>
          <p:cNvSpPr/>
          <p:nvPr/>
        </p:nvSpPr>
        <p:spPr>
          <a:xfrm>
            <a:off x="33960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cxnSp>
        <p:nvCxnSpPr>
          <p:cNvPr id="27" name="Straight Arrow Connector 26">
            <a:extLst>
              <a:ext uri="{FF2B5EF4-FFF2-40B4-BE49-F238E27FC236}">
                <a16:creationId xmlns:a16="http://schemas.microsoft.com/office/drawing/2014/main" id="{EDA382C4-9162-43E0-9BCE-6A5C4CF7960C}"/>
              </a:ext>
            </a:extLst>
          </p:cNvPr>
          <p:cNvCxnSpPr>
            <a:cxnSpLocks/>
            <a:endCxn id="5" idx="2"/>
          </p:cNvCxnSpPr>
          <p:nvPr/>
        </p:nvCxnSpPr>
        <p:spPr>
          <a:xfrm flipV="1">
            <a:off x="25306053" y="6470650"/>
            <a:ext cx="0" cy="91877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0FF1985-1C4A-4CA6-BEDB-9B206791E908}"/>
              </a:ext>
            </a:extLst>
          </p:cNvPr>
          <p:cNvSpPr/>
          <p:nvPr/>
        </p:nvSpPr>
        <p:spPr>
          <a:xfrm>
            <a:off x="50724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21" name="Rectangle 20">
            <a:extLst>
              <a:ext uri="{FF2B5EF4-FFF2-40B4-BE49-F238E27FC236}">
                <a16:creationId xmlns:a16="http://schemas.microsoft.com/office/drawing/2014/main" id="{0B7063E9-6FB0-4992-9D93-622C9DEF4EB1}"/>
              </a:ext>
            </a:extLst>
          </p:cNvPr>
          <p:cNvSpPr/>
          <p:nvPr/>
        </p:nvSpPr>
        <p:spPr>
          <a:xfrm>
            <a:off x="67488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30" name="Arrow: Up 29">
            <a:extLst>
              <a:ext uri="{FF2B5EF4-FFF2-40B4-BE49-F238E27FC236}">
                <a16:creationId xmlns:a16="http://schemas.microsoft.com/office/drawing/2014/main" id="{2DAB0D27-EAFA-42AD-95C9-44A3826EDCC1}"/>
              </a:ext>
            </a:extLst>
          </p:cNvPr>
          <p:cNvSpPr/>
          <p:nvPr/>
        </p:nvSpPr>
        <p:spPr bwMode="auto">
          <a:xfrm rot="5400000">
            <a:off x="5821065" y="1615666"/>
            <a:ext cx="307320" cy="515745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7" name="TextBox 36">
            <a:extLst>
              <a:ext uri="{FF2B5EF4-FFF2-40B4-BE49-F238E27FC236}">
                <a16:creationId xmlns:a16="http://schemas.microsoft.com/office/drawing/2014/main" id="{05F3CA80-C704-4CAC-82E2-BE4AFC96AE80}"/>
              </a:ext>
            </a:extLst>
          </p:cNvPr>
          <p:cNvSpPr txBox="1"/>
          <p:nvPr/>
        </p:nvSpPr>
        <p:spPr>
          <a:xfrm>
            <a:off x="1515836" y="4755752"/>
            <a:ext cx="9160328" cy="430887"/>
          </a:xfrm>
          <a:prstGeom prst="rect">
            <a:avLst/>
          </a:prstGeom>
          <a:noFill/>
        </p:spPr>
        <p:txBody>
          <a:bodyPr wrap="none" lIns="0" tIns="0" rIns="0" bIns="0" rtlCol="0">
            <a:spAutoFit/>
          </a:bodyPr>
          <a:lstStyle/>
          <a:p>
            <a:pPr algn="l"/>
            <a:r>
              <a:rPr lang="en-GB" sz="2800" dirty="0">
                <a:latin typeface="+mj-lt"/>
              </a:rPr>
              <a:t>Consistent if all versions are equal and nothing is locked</a:t>
            </a:r>
          </a:p>
        </p:txBody>
      </p:sp>
      <p:sp>
        <p:nvSpPr>
          <p:cNvPr id="38" name="TextBox 37">
            <a:extLst>
              <a:ext uri="{FF2B5EF4-FFF2-40B4-BE49-F238E27FC236}">
                <a16:creationId xmlns:a16="http://schemas.microsoft.com/office/drawing/2014/main" id="{8F9556EE-A077-4DD7-ADC7-2EBBB32953C2}"/>
              </a:ext>
            </a:extLst>
          </p:cNvPr>
          <p:cNvSpPr txBox="1"/>
          <p:nvPr/>
        </p:nvSpPr>
        <p:spPr>
          <a:xfrm>
            <a:off x="1515836" y="5847947"/>
            <a:ext cx="2538259" cy="430887"/>
          </a:xfrm>
          <a:prstGeom prst="rect">
            <a:avLst/>
          </a:prstGeom>
          <a:noFill/>
        </p:spPr>
        <p:txBody>
          <a:bodyPr wrap="none" lIns="0" tIns="0" rIns="0" bIns="0" rtlCol="0">
            <a:spAutoFit/>
          </a:bodyPr>
          <a:lstStyle/>
          <a:p>
            <a:pPr algn="l"/>
            <a:r>
              <a:rPr lang="en-GB" sz="2800" dirty="0">
                <a:latin typeface="+mj-lt"/>
              </a:rPr>
              <a:t>Otherwise retry</a:t>
            </a:r>
          </a:p>
        </p:txBody>
      </p:sp>
      <p:sp>
        <p:nvSpPr>
          <p:cNvPr id="39" name="TextBox 38">
            <a:extLst>
              <a:ext uri="{FF2B5EF4-FFF2-40B4-BE49-F238E27FC236}">
                <a16:creationId xmlns:a16="http://schemas.microsoft.com/office/drawing/2014/main" id="{8D7DAE53-05D3-4C8D-9DB0-53A1598CF62A}"/>
              </a:ext>
            </a:extLst>
          </p:cNvPr>
          <p:cNvSpPr txBox="1"/>
          <p:nvPr/>
        </p:nvSpPr>
        <p:spPr>
          <a:xfrm>
            <a:off x="1515836" y="5301849"/>
            <a:ext cx="9471183" cy="430887"/>
          </a:xfrm>
          <a:prstGeom prst="rect">
            <a:avLst/>
          </a:prstGeom>
          <a:noFill/>
        </p:spPr>
        <p:txBody>
          <a:bodyPr wrap="none" lIns="0" tIns="0" rIns="0" bIns="0" rtlCol="0">
            <a:spAutoFit/>
          </a:bodyPr>
          <a:lstStyle/>
          <a:p>
            <a:pPr algn="l"/>
            <a:r>
              <a:rPr lang="en-GB" sz="2800" dirty="0">
                <a:latin typeface="+mj-lt"/>
              </a:rPr>
              <a:t>Remove the versions before passing the object to the user</a:t>
            </a:r>
          </a:p>
        </p:txBody>
      </p:sp>
    </p:spTree>
    <p:extLst>
      <p:ext uri="{BB962C8B-B14F-4D97-AF65-F5344CB8AC3E}">
        <p14:creationId xmlns:p14="http://schemas.microsoft.com/office/powerpoint/2010/main" val="64844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p:bldP spid="3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1887166"/>
            <a:ext cx="835406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This works with one read. Great!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itle 16">
            <a:extLst>
              <a:ext uri="{FF2B5EF4-FFF2-40B4-BE49-F238E27FC236}">
                <a16:creationId xmlns:a16="http://schemas.microsoft.com/office/drawing/2014/main" id="{E6D59BCE-1BEE-4DD6-99D2-8CE75B213600}"/>
              </a:ext>
            </a:extLst>
          </p:cNvPr>
          <p:cNvSpPr txBox="1">
            <a:spLocks/>
          </p:cNvSpPr>
          <p:nvPr/>
        </p:nvSpPr>
        <p:spPr>
          <a:xfrm>
            <a:off x="1185053" y="3082751"/>
            <a:ext cx="9132992" cy="69249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defTabSz="914400">
              <a:spcBef>
                <a:spcPts val="0"/>
              </a:spcBef>
              <a:defRPr/>
            </a:pPr>
            <a:r>
              <a:rPr lang="en-GB" sz="4500" spc="0" dirty="0">
                <a:ln>
                  <a:noFill/>
                </a:ln>
                <a:latin typeface="Segoe UI Semibold" panose="020B0702040204020203" pitchFamily="34" charset="0"/>
                <a:cs typeface="Segoe UI Semibold" panose="020B0702040204020203" pitchFamily="34" charset="0"/>
              </a:rPr>
              <a:t>But space overheads are very high.</a:t>
            </a:r>
          </a:p>
        </p:txBody>
      </p:sp>
      <p:sp>
        <p:nvSpPr>
          <p:cNvPr id="5" name="Text Placeholder 2">
            <a:extLst>
              <a:ext uri="{FF2B5EF4-FFF2-40B4-BE49-F238E27FC236}">
                <a16:creationId xmlns:a16="http://schemas.microsoft.com/office/drawing/2014/main" id="{9C095E46-911F-4697-8D05-6E856EC0EC5B}"/>
              </a:ext>
            </a:extLst>
          </p:cNvPr>
          <p:cNvSpPr txBox="1">
            <a:spLocks/>
          </p:cNvSpPr>
          <p:nvPr/>
        </p:nvSpPr>
        <p:spPr>
          <a:xfrm>
            <a:off x="1185053" y="4278338"/>
            <a:ext cx="10665259" cy="88068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We use 8 bytes of every 64-byte cache line to store a version. This is 12.5% space overhead just for consistency.</a:t>
            </a:r>
          </a:p>
        </p:txBody>
      </p:sp>
    </p:spTree>
    <p:extLst>
      <p:ext uri="{BB962C8B-B14F-4D97-AF65-F5344CB8AC3E}">
        <p14:creationId xmlns:p14="http://schemas.microsoft.com/office/powerpoint/2010/main" val="1698813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Introduce more assumptions</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47373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assume that clock drift between machines is bounded.</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Clocks on different machines tick at slightly different intervals. We assume that the difference between their rate of ticking is bounded.</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Note that we don’t assume that clocks themselves are synchronized. Having synchronized clocks can be useful, but we don’t use it here.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This allows us to store 1-byte versions in all cache lines except the header.</a:t>
            </a:r>
          </a:p>
        </p:txBody>
      </p:sp>
    </p:spTree>
    <p:extLst>
      <p:ext uri="{BB962C8B-B14F-4D97-AF65-F5344CB8AC3E}">
        <p14:creationId xmlns:p14="http://schemas.microsoft.com/office/powerpoint/2010/main" val="395385147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Using the bounded clock drift</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511096"/>
            <a:ext cx="11362151" cy="517192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make sure that every object update takes at least 200 ns. Object updates usually take longer than that, but we wait if necessary to ensure this is true.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When reading, we measure how long it takes for the read to complete. If it takes longer than it would to perform 256 updates, we retry the read. RDMA reads usually take less than 50 micro-seconds, so the retries for this reason are rare.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account for the clock drift when measuring the RDMA read time.</a:t>
            </a:r>
          </a:p>
        </p:txBody>
      </p:sp>
    </p:spTree>
    <p:extLst>
      <p:ext uri="{BB962C8B-B14F-4D97-AF65-F5344CB8AC3E}">
        <p14:creationId xmlns:p14="http://schemas.microsoft.com/office/powerpoint/2010/main" val="106114592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Problem 4: Summary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6" name="Text Placeholder 2">
            <a:extLst>
              <a:ext uri="{FF2B5EF4-FFF2-40B4-BE49-F238E27FC236}">
                <a16:creationId xmlns:a16="http://schemas.microsoft.com/office/drawing/2014/main" id="{E7C8D2BB-6CBD-4E1C-894F-2F433C5434D7}"/>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Lock-free techniques work well</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Optimistically reading reduces the read count in the common case</a:t>
            </a:r>
          </a:p>
          <a:p>
            <a:r>
              <a:rPr lang="en-GB" sz="4000" dirty="0">
                <a:solidFill>
                  <a:schemeClr val="tx1"/>
                </a:solidFill>
                <a:cs typeface="Segoe UI Light" panose="020B0502040204020203" pitchFamily="34" charset="0"/>
              </a:rPr>
              <a:t>Several techniques for a complete solution</a:t>
            </a:r>
          </a:p>
          <a:p>
            <a:r>
              <a:rPr lang="en-GB" sz="2400" dirty="0">
                <a:solidFill>
                  <a:srgbClr val="000000"/>
                </a:solidFill>
                <a:latin typeface="Segoe UI"/>
                <a:cs typeface="Segoe UI" panose="020B0502040204020203" pitchFamily="34" charset="0"/>
              </a:rPr>
              <a:t>This is often the case in a complete system</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23551073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6</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12702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Propose an alternative scheme for remote atomic reads that requires a single round-trip on the fast path.</a:t>
            </a:r>
          </a:p>
        </p:txBody>
      </p:sp>
    </p:spTree>
    <p:extLst>
      <p:ext uri="{BB962C8B-B14F-4D97-AF65-F5344CB8AC3E}">
        <p14:creationId xmlns:p14="http://schemas.microsoft.com/office/powerpoint/2010/main" val="245963865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7</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5"/>
            <a:ext cx="11362151" cy="14621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What if NIC guaranteed it read from the lowest to the highest address? Can you propose a different approach to guarantee atomic reads using the in-order guarantee?</a:t>
            </a:r>
          </a:p>
        </p:txBody>
      </p:sp>
    </p:spTree>
    <p:extLst>
      <p:ext uri="{BB962C8B-B14F-4D97-AF65-F5344CB8AC3E}">
        <p14:creationId xmlns:p14="http://schemas.microsoft.com/office/powerpoint/2010/main" val="113708383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Summary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B0A8F2B-B87B-4902-AFD5-858DA81046DF}"/>
              </a:ext>
            </a:extLst>
          </p:cNvPr>
          <p:cNvSpPr txBox="1">
            <a:spLocks/>
          </p:cNvSpPr>
          <p:nvPr/>
        </p:nvSpPr>
        <p:spPr>
          <a:xfrm>
            <a:off x="558000" y="1549883"/>
            <a:ext cx="11362151" cy="455909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4000" dirty="0">
                <a:solidFill>
                  <a:schemeClr val="tx1"/>
                </a:solidFill>
                <a:latin typeface="+mj-lt"/>
                <a:cs typeface="Segoe UI" panose="020B0502040204020203" pitchFamily="34" charset="0"/>
              </a:rPr>
              <a:t>Lock-free techniques are very useful</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Even in algorithms that are not completely lock-free</a:t>
            </a: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Aft>
                <a:spcPts val="0"/>
              </a:spcAft>
              <a:buClrTx/>
              <a:buSzTx/>
              <a:buFontTx/>
              <a:buNone/>
              <a:tabLst/>
              <a:defRPr/>
            </a:pPr>
            <a:r>
              <a:rPr lang="en-GB" sz="4000" dirty="0">
                <a:solidFill>
                  <a:schemeClr val="tx1"/>
                </a:solidFill>
                <a:latin typeface="+mj-lt"/>
                <a:cs typeface="Segoe UI" panose="020B0502040204020203" pitchFamily="34" charset="0"/>
              </a:rPr>
              <a:t>They can be hard to develop</a:t>
            </a:r>
            <a:endParaRPr kumimoji="0" lang="en-GB" sz="1800" b="0" i="0" u="none" strike="noStrike" kern="1200" cap="none" spc="0" normalizeH="0" baseline="0" noProof="0" dirty="0">
              <a:ln>
                <a:noFill/>
              </a:ln>
              <a:solidFill>
                <a:schemeClr val="tx1"/>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en-GB" sz="2400" dirty="0">
                <a:solidFill>
                  <a:schemeClr val="tx1"/>
                </a:solidFill>
                <a:latin typeface="Segoe UI"/>
                <a:cs typeface="Segoe UI" panose="020B0502040204020203" pitchFamily="34" charset="0"/>
              </a:rPr>
              <a:t>Coarse-grain locking is often a good starting point</a:t>
            </a:r>
          </a:p>
          <a:p>
            <a:r>
              <a:rPr lang="en-GB" sz="4000" dirty="0">
                <a:solidFill>
                  <a:schemeClr val="tx1"/>
                </a:solidFill>
                <a:cs typeface="Segoe UI Light" panose="020B0502040204020203" pitchFamily="34" charset="0"/>
              </a:rPr>
              <a:t>Synchronization is at the core of most systems</a:t>
            </a:r>
          </a:p>
          <a:p>
            <a:r>
              <a:rPr lang="en-GB" sz="2400" dirty="0">
                <a:solidFill>
                  <a:srgbClr val="000000"/>
                </a:solidFill>
                <a:latin typeface="Segoe UI"/>
                <a:cs typeface="Segoe UI" panose="020B0502040204020203" pitchFamily="34" charset="0"/>
              </a:rPr>
              <a:t>High-performance distributed systems, software-hardware synchronization,…</a:t>
            </a:r>
            <a:endParaRPr lang="en-GB" sz="4000" dirty="0">
              <a:solidFill>
                <a:schemeClr val="tx1"/>
              </a:solidFill>
              <a:cs typeface="Segoe UI Light" panose="020B0502040204020203" pitchFamily="34" charset="0"/>
            </a:endParaRPr>
          </a:p>
          <a:p>
            <a:endParaRPr lang="en-GB" sz="2400" dirty="0">
              <a:solidFill>
                <a:srgbClr val="000000"/>
              </a:solidFill>
              <a:latin typeface="Segoe UI"/>
              <a:cs typeface="Segoe UI" panose="020B0502040204020203" pitchFamily="34" charset="0"/>
            </a:endParaRPr>
          </a:p>
          <a:p>
            <a:pPr>
              <a:spcAft>
                <a:spcPts val="1200"/>
              </a:spcAft>
            </a:pPr>
            <a:endParaRPr lang="en-GB" sz="2400" dirty="0">
              <a:solidFill>
                <a:srgbClr val="000000"/>
              </a:solidFill>
              <a:latin typeface="Segoe UI"/>
              <a:cs typeface="Segoe UI" panose="020B0502040204020203" pitchFamily="34" charset="0"/>
            </a:endParaRPr>
          </a:p>
          <a:p>
            <a:pPr>
              <a:spcBef>
                <a:spcPts val="300"/>
              </a:spcBef>
              <a:spcAft>
                <a:spcPts val="1200"/>
              </a:spcAft>
            </a:pPr>
            <a:endParaRPr kumimoji="0" lang="en-GB" sz="2400" b="0" i="0" u="none" strike="noStrike" kern="1200" cap="none" spc="0" normalizeH="0" baseline="0" noProof="0" dirty="0">
              <a:ln>
                <a:noFill/>
              </a:ln>
              <a:solidFill>
                <a:schemeClr val="tx1"/>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450864852"/>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9B90-2A16-D994-A837-8A212612F041}"/>
              </a:ext>
            </a:extLst>
          </p:cNvPr>
          <p:cNvSpPr>
            <a:spLocks noGrp="1"/>
          </p:cNvSpPr>
          <p:nvPr>
            <p:ph type="title"/>
          </p:nvPr>
        </p:nvSpPr>
        <p:spPr/>
        <p:txBody>
          <a:bodyPr/>
          <a:lstStyle/>
          <a:p>
            <a:r>
              <a:rPr lang="en-GB" dirty="0"/>
              <a:t>Further reading</a:t>
            </a:r>
          </a:p>
        </p:txBody>
      </p:sp>
      <p:sp>
        <p:nvSpPr>
          <p:cNvPr id="3" name="Text Placeholder 2">
            <a:extLst>
              <a:ext uri="{FF2B5EF4-FFF2-40B4-BE49-F238E27FC236}">
                <a16:creationId xmlns:a16="http://schemas.microsoft.com/office/drawing/2014/main" id="{011508C0-8D89-7745-F280-08C6D7387339}"/>
              </a:ext>
            </a:extLst>
          </p:cNvPr>
          <p:cNvSpPr>
            <a:spLocks noGrp="1"/>
          </p:cNvSpPr>
          <p:nvPr>
            <p:ph type="body" sz="quarter" idx="10"/>
          </p:nvPr>
        </p:nvSpPr>
        <p:spPr>
          <a:xfrm>
            <a:off x="586390" y="1434370"/>
            <a:ext cx="11018520" cy="3927229"/>
          </a:xfrm>
        </p:spPr>
        <p:txBody>
          <a:bodyPr/>
          <a:lstStyle/>
          <a:p>
            <a:pPr>
              <a:spcAft>
                <a:spcPts val="600"/>
              </a:spcAft>
            </a:pPr>
            <a:r>
              <a:rPr lang="en-US" sz="2400" dirty="0"/>
              <a:t>Michael, Maged M., and Michael L. Scott. "Simple, fast, and practical non-blocking and blocking concurrent queue algorithms." PODC 1996. </a:t>
            </a:r>
            <a:r>
              <a:rPr lang="en-US" sz="2400" dirty="0">
                <a:hlinkClick r:id="rId2"/>
              </a:rPr>
              <a:t>link</a:t>
            </a:r>
            <a:endParaRPr lang="en-GB" sz="2400" dirty="0"/>
          </a:p>
          <a:p>
            <a:pPr>
              <a:spcAft>
                <a:spcPts val="600"/>
              </a:spcAft>
            </a:pPr>
            <a:r>
              <a:rPr lang="en-US" sz="2400" dirty="0"/>
              <a:t>Hendler, Danny, et al. "Flat combining and the synchronization-parallelism tradeoff." SPAA 2010. </a:t>
            </a:r>
            <a:r>
              <a:rPr lang="en-US" sz="2400" dirty="0">
                <a:hlinkClick r:id="rId3"/>
              </a:rPr>
              <a:t>link</a:t>
            </a:r>
            <a:endParaRPr lang="en-US" sz="2400" dirty="0"/>
          </a:p>
          <a:p>
            <a:pPr>
              <a:spcAft>
                <a:spcPts val="600"/>
              </a:spcAft>
            </a:pPr>
            <a:r>
              <a:rPr lang="en-GB" sz="2400" dirty="0"/>
              <a:t>Harris, Timothy L. "A pragmatic implementation of non-blocking linked-lists." DISC 2001. </a:t>
            </a:r>
            <a:r>
              <a:rPr lang="en-GB" sz="2400" dirty="0">
                <a:hlinkClick r:id="rId4"/>
              </a:rPr>
              <a:t>link</a:t>
            </a:r>
            <a:endParaRPr lang="en-GB" sz="2400" dirty="0"/>
          </a:p>
          <a:p>
            <a:pPr>
              <a:spcAft>
                <a:spcPts val="600"/>
              </a:spcAft>
            </a:pPr>
            <a:r>
              <a:rPr lang="en-GB" sz="2400" dirty="0"/>
              <a:t>Dragojević, Aleksandar, et al. "</a:t>
            </a:r>
            <a:r>
              <a:rPr lang="en-GB" sz="2400" dirty="0" err="1"/>
              <a:t>FaRM</a:t>
            </a:r>
            <a:r>
              <a:rPr lang="en-GB" sz="2400" dirty="0"/>
              <a:t>: Fast remote memory." NSDI 2014. </a:t>
            </a:r>
            <a:r>
              <a:rPr lang="en-GB" sz="2400" dirty="0">
                <a:hlinkClick r:id="rId5"/>
              </a:rPr>
              <a:t>link</a:t>
            </a:r>
            <a:endParaRPr lang="en-GB" sz="2400" dirty="0"/>
          </a:p>
          <a:p>
            <a:pPr>
              <a:spcAft>
                <a:spcPts val="600"/>
              </a:spcAft>
            </a:pPr>
            <a:r>
              <a:rPr lang="en-US" sz="2400" dirty="0"/>
              <a:t>Dragojević, Aleksandar, et al. "No compromises: distributed transactions with consistency, availability, and performance." SOSP 2015. </a:t>
            </a:r>
            <a:r>
              <a:rPr lang="en-US" sz="2400" dirty="0">
                <a:hlinkClick r:id="rId6"/>
              </a:rPr>
              <a:t>link</a:t>
            </a:r>
            <a:endParaRPr lang="en-US" sz="2400" dirty="0"/>
          </a:p>
        </p:txBody>
      </p:sp>
    </p:spTree>
    <p:extLst>
      <p:ext uri="{BB962C8B-B14F-4D97-AF65-F5344CB8AC3E}">
        <p14:creationId xmlns:p14="http://schemas.microsoft.com/office/powerpoint/2010/main" val="2518500548"/>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2736503"/>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Extra slides</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6647756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rain with a word in it&#10;&#10;AI-generated content may be incorrect.">
            <a:extLst>
              <a:ext uri="{FF2B5EF4-FFF2-40B4-BE49-F238E27FC236}">
                <a16:creationId xmlns:a16="http://schemas.microsoft.com/office/drawing/2014/main" id="{9520E364-B6EE-C663-A718-9CA598E66356}"/>
              </a:ext>
            </a:extLst>
          </p:cNvPr>
          <p:cNvPicPr>
            <a:picLocks noChangeAspect="1"/>
          </p:cNvPicPr>
          <p:nvPr/>
        </p:nvPicPr>
        <p:blipFill>
          <a:blip r:embed="rId2">
            <a:extLst>
              <a:ext uri="{28A0092B-C50C-407E-A947-70E740481C1C}">
                <a14:useLocalDpi xmlns:a14="http://schemas.microsoft.com/office/drawing/2010/main" val="0"/>
              </a:ext>
            </a:extLst>
          </a:blip>
          <a:srcRect b="15730"/>
          <a:stretch>
            <a:fillRect/>
          </a:stretch>
        </p:blipFill>
        <p:spPr>
          <a:xfrm>
            <a:off x="20" y="10"/>
            <a:ext cx="12191980" cy="6857990"/>
          </a:xfrm>
          <a:prstGeom prst="rect">
            <a:avLst/>
          </a:prstGeom>
          <a:noFill/>
        </p:spPr>
      </p:pic>
      <p:sp>
        <p:nvSpPr>
          <p:cNvPr id="6" name="Title 2">
            <a:extLst>
              <a:ext uri="{FF2B5EF4-FFF2-40B4-BE49-F238E27FC236}">
                <a16:creationId xmlns:a16="http://schemas.microsoft.com/office/drawing/2014/main" id="{A051B91A-F667-DF90-C6FF-5E8DA496ADA5}"/>
              </a:ext>
            </a:extLst>
          </p:cNvPr>
          <p:cNvSpPr>
            <a:spLocks noGrp="1"/>
          </p:cNvSpPr>
          <p:nvPr>
            <p:ph type="title"/>
          </p:nvPr>
        </p:nvSpPr>
        <p:spPr>
          <a:xfrm>
            <a:off x="0" y="3657600"/>
            <a:ext cx="12192000" cy="3200400"/>
          </a:xfrm>
        </p:spPr>
        <p:txBody>
          <a:bodyPr wrap="square" anchor="b">
            <a:normAutofit/>
          </a:bodyPr>
          <a:lstStyle/>
          <a:p>
            <a:r>
              <a:rPr lang="en-US" dirty="0"/>
              <a:t>OpenAI</a:t>
            </a:r>
          </a:p>
        </p:txBody>
      </p:sp>
    </p:spTree>
    <p:extLst>
      <p:ext uri="{BB962C8B-B14F-4D97-AF65-F5344CB8AC3E}">
        <p14:creationId xmlns:p14="http://schemas.microsoft.com/office/powerpoint/2010/main" val="1075499159"/>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1</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cannot use batching or local identifier generation if identifiers need to be consecutive. In this scenario, the lock-free generate() is a good choice.</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The shared variable can become the point of contention. In a large multi-socket machines, we could reduce the pressure on it by using hierarchical counters.</a:t>
            </a:r>
          </a:p>
        </p:txBody>
      </p:sp>
    </p:spTree>
    <p:extLst>
      <p:ext uri="{BB962C8B-B14F-4D97-AF65-F5344CB8AC3E}">
        <p14:creationId xmlns:p14="http://schemas.microsoft.com/office/powerpoint/2010/main" val="404219445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2</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can use a lock-free counter or a batched counter to solve this problem.</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Partitioning items across threads upfront can also work, but unless the workload is very symmetric, it will fragment memory and result in a sub-optimal cache size.</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Other techniques can work. For instance, we could pre-assign the maximum number of objects to each thread, but allow threads to take some of the available capacity of another thread if needed.</a:t>
            </a:r>
          </a:p>
        </p:txBody>
      </p:sp>
    </p:spTree>
    <p:extLst>
      <p:ext uri="{BB962C8B-B14F-4D97-AF65-F5344CB8AC3E}">
        <p14:creationId xmlns:p14="http://schemas.microsoft.com/office/powerpoint/2010/main" val="875655143"/>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3</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17528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A single-producer, single-consumer bounded queue can be implemented in a wait-free manner.</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A system of wait-free queues can be used to implement MPSC queue with one SPSC queue between each producer and the consumer.</a:t>
            </a:r>
          </a:p>
        </p:txBody>
      </p:sp>
      <p:sp>
        <p:nvSpPr>
          <p:cNvPr id="5" name="Text Placeholder 2">
            <a:extLst>
              <a:ext uri="{FF2B5EF4-FFF2-40B4-BE49-F238E27FC236}">
                <a16:creationId xmlns:a16="http://schemas.microsoft.com/office/drawing/2014/main" id="{E1724F57-B4E3-450A-A033-7457FA84197B}"/>
              </a:ext>
            </a:extLst>
          </p:cNvPr>
          <p:cNvSpPr txBox="1">
            <a:spLocks/>
          </p:cNvSpPr>
          <p:nvPr/>
        </p:nvSpPr>
        <p:spPr>
          <a:xfrm>
            <a:off x="588261" y="3632200"/>
            <a:ext cx="11362151" cy="14351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Note: this approach can result in message reordering. Importantly, the messages from the same sender are delivered in order, which is enough in many applications.</a:t>
            </a:r>
          </a:p>
        </p:txBody>
      </p:sp>
      <p:sp>
        <p:nvSpPr>
          <p:cNvPr id="6" name="Text Placeholder 2">
            <a:extLst>
              <a:ext uri="{FF2B5EF4-FFF2-40B4-BE49-F238E27FC236}">
                <a16:creationId xmlns:a16="http://schemas.microsoft.com/office/drawing/2014/main" id="{A9D4EC77-C02D-4A45-91E2-1A1445087123}"/>
              </a:ext>
            </a:extLst>
          </p:cNvPr>
          <p:cNvSpPr txBox="1">
            <a:spLocks/>
          </p:cNvSpPr>
          <p:nvPr/>
        </p:nvSpPr>
        <p:spPr>
          <a:xfrm>
            <a:off x="588261" y="4864100"/>
            <a:ext cx="11362151" cy="1841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solidFill>
                  <a:schemeClr val="tx1"/>
                </a:solidFill>
                <a:latin typeface="+mj-lt"/>
                <a:cs typeface="Segoe UI" panose="020B0502040204020203" pitchFamily="34" charset="0"/>
              </a:rPr>
              <a:t>Note: bounded queues can cause issues if they are not large enough. If a thread waits for the queue to free up, they can cause blocking and cause issues similar to locking. We would typically ensure that the queue is big enough using knowledge of application semantics.</a:t>
            </a:r>
          </a:p>
        </p:txBody>
      </p:sp>
    </p:spTree>
    <p:extLst>
      <p:ext uri="{BB962C8B-B14F-4D97-AF65-F5344CB8AC3E}">
        <p14:creationId xmlns:p14="http://schemas.microsoft.com/office/powerpoint/2010/main" val="1316966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4</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This is a great exercise, if you are interested in lock-free synchronization.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I don’t have a solution, as we solved the problem in a different way, but I would like to see yours if you do it.</a:t>
            </a:r>
          </a:p>
        </p:txBody>
      </p:sp>
    </p:spTree>
    <p:extLst>
      <p:ext uri="{BB962C8B-B14F-4D97-AF65-F5344CB8AC3E}">
        <p14:creationId xmlns:p14="http://schemas.microsoft.com/office/powerpoint/2010/main" val="920911575"/>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5</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6"/>
            <a:ext cx="11362151" cy="452140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This is a problem that is typically hard to do with lock-free synchronization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A possible approach is to use some of the spare bits in the pointer to store both the head of the queue and the capacity in the same word to allow to manipulate it atomically with compare-and-swap.</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10205213"/>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6</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90685"/>
            <a:ext cx="11362151" cy="413758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can use object </a:t>
            </a:r>
            <a:r>
              <a:rPr lang="en-GB" sz="2800" i="1" dirty="0">
                <a:solidFill>
                  <a:schemeClr val="tx1"/>
                </a:solidFill>
                <a:latin typeface="+mj-lt"/>
                <a:cs typeface="Segoe UI" panose="020B0502040204020203" pitchFamily="34" charset="0"/>
              </a:rPr>
              <a:t>signatures</a:t>
            </a:r>
            <a:r>
              <a:rPr lang="en-GB" sz="2800" dirty="0">
                <a:solidFill>
                  <a:schemeClr val="tx1"/>
                </a:solidFill>
                <a:latin typeface="+mj-lt"/>
                <a:cs typeface="Segoe UI" panose="020B0502040204020203" pitchFamily="34" charset="0"/>
              </a:rPr>
              <a:t>. Signatures can be cryptographic or even non-cryptographic hashes. Object’s signature is stored with the object in the header. The read is performed with a single RDMA read. The client then calculates the signature of the data and compares it to the signature in the header. If the signatures match, the object is consistent. Otherwise, the read is restarted.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The main idea is that if a part of the object or the signature changes during the read, the signature stored with the object won’t match the calculated signature.</a:t>
            </a:r>
          </a:p>
        </p:txBody>
      </p:sp>
    </p:spTree>
    <p:extLst>
      <p:ext uri="{BB962C8B-B14F-4D97-AF65-F5344CB8AC3E}">
        <p14:creationId xmlns:p14="http://schemas.microsoft.com/office/powerpoint/2010/main" val="340941849"/>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noProof="0" dirty="0">
                <a:ln>
                  <a:noFill/>
                </a:ln>
                <a:latin typeface="Segoe UI Semibold" panose="020B0702040204020203" pitchFamily="34" charset="0"/>
                <a:cs typeface="Segoe UI Semibold" panose="020B0702040204020203" pitchFamily="34" charset="0"/>
              </a:rPr>
              <a:t>Food for thought 7</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Text Placeholder 2">
            <a:extLst>
              <a:ext uri="{FF2B5EF4-FFF2-40B4-BE49-F238E27FC236}">
                <a16:creationId xmlns:a16="http://schemas.microsoft.com/office/drawing/2014/main" id="{631D9743-E034-4D6C-A49D-EC4C398B64FD}"/>
              </a:ext>
            </a:extLst>
          </p:cNvPr>
          <p:cNvSpPr txBox="1">
            <a:spLocks/>
          </p:cNvSpPr>
          <p:nvPr/>
        </p:nvSpPr>
        <p:spPr>
          <a:xfrm>
            <a:off x="588263" y="1879395"/>
            <a:ext cx="11362151" cy="194753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We can store a version in the header of the objects and also in the trailer. The read proceeds from the lowest to the highest address, so we need to update the two versions in the opposite direction – first the trailer and then the header.</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p:txBody>
      </p:sp>
      <p:sp>
        <p:nvSpPr>
          <p:cNvPr id="5" name="Text Placeholder 2">
            <a:extLst>
              <a:ext uri="{FF2B5EF4-FFF2-40B4-BE49-F238E27FC236}">
                <a16:creationId xmlns:a16="http://schemas.microsoft.com/office/drawing/2014/main" id="{6B4B7B3C-45DB-45AA-BE81-262C19388F53}"/>
              </a:ext>
            </a:extLst>
          </p:cNvPr>
          <p:cNvSpPr txBox="1">
            <a:spLocks/>
          </p:cNvSpPr>
          <p:nvPr/>
        </p:nvSpPr>
        <p:spPr>
          <a:xfrm>
            <a:off x="588262" y="4176684"/>
            <a:ext cx="11362151" cy="194753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500" kern="1200">
                <a:solidFill>
                  <a:srgbClr val="04647B"/>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800" dirty="0">
                <a:solidFill>
                  <a:schemeClr val="tx1"/>
                </a:solidFill>
                <a:latin typeface="+mj-lt"/>
                <a:cs typeface="Segoe UI" panose="020B0502040204020203" pitchFamily="34" charset="0"/>
              </a:rPr>
              <a:t>Fun story: we first implemented this variant because of miscommunication with the hardware vendor and misunderstanding of the hardware behaviour. We found out later that the results were not consistent, but only through very focused testing.</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280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2237445885"/>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Food for thought 7: update</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8E33D3DF-3E53-4B89-97EB-63BBB6AA43DC}"/>
              </a:ext>
            </a:extLst>
          </p:cNvPr>
          <p:cNvSpPr/>
          <p:nvPr/>
        </p:nvSpPr>
        <p:spPr>
          <a:xfrm>
            <a:off x="3396000" y="2979000"/>
            <a:ext cx="5400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2706B493-8D9C-458F-AACF-BCB7FD93F200}"/>
              </a:ext>
            </a:extLst>
          </p:cNvPr>
          <p:cNvSpPr/>
          <p:nvPr/>
        </p:nvSpPr>
        <p:spPr>
          <a:xfrm>
            <a:off x="33960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11" name="Rectangle 10">
            <a:extLst>
              <a:ext uri="{FF2B5EF4-FFF2-40B4-BE49-F238E27FC236}">
                <a16:creationId xmlns:a16="http://schemas.microsoft.com/office/drawing/2014/main" id="{6FF3C0D0-6A4D-46D8-AC03-1F8BB013C063}"/>
              </a:ext>
            </a:extLst>
          </p:cNvPr>
          <p:cNvSpPr/>
          <p:nvPr/>
        </p:nvSpPr>
        <p:spPr>
          <a:xfrm>
            <a:off x="33948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cxnSp>
        <p:nvCxnSpPr>
          <p:cNvPr id="27" name="Straight Arrow Connector 26">
            <a:extLst>
              <a:ext uri="{FF2B5EF4-FFF2-40B4-BE49-F238E27FC236}">
                <a16:creationId xmlns:a16="http://schemas.microsoft.com/office/drawing/2014/main" id="{EDA382C4-9162-43E0-9BCE-6A5C4CF7960C}"/>
              </a:ext>
            </a:extLst>
          </p:cNvPr>
          <p:cNvCxnSpPr>
            <a:cxnSpLocks/>
            <a:endCxn id="5" idx="2"/>
          </p:cNvCxnSpPr>
          <p:nvPr/>
        </p:nvCxnSpPr>
        <p:spPr>
          <a:xfrm flipV="1">
            <a:off x="25306053" y="6470650"/>
            <a:ext cx="0" cy="91877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8D702129-DBA4-4AB1-977A-6EB18F56A6EB}"/>
              </a:ext>
            </a:extLst>
          </p:cNvPr>
          <p:cNvGrpSpPr/>
          <p:nvPr/>
        </p:nvGrpSpPr>
        <p:grpSpPr>
          <a:xfrm>
            <a:off x="8362800" y="2980800"/>
            <a:ext cx="432000" cy="900000"/>
            <a:chOff x="2801878" y="3164737"/>
            <a:chExt cx="432000" cy="900000"/>
          </a:xfrm>
        </p:grpSpPr>
        <p:sp>
          <p:nvSpPr>
            <p:cNvPr id="31" name="Rectangle 30">
              <a:extLst>
                <a:ext uri="{FF2B5EF4-FFF2-40B4-BE49-F238E27FC236}">
                  <a16:creationId xmlns:a16="http://schemas.microsoft.com/office/drawing/2014/main" id="{E5E69776-33FA-460E-A694-B2A5921C7792}"/>
                </a:ext>
              </a:extLst>
            </p:cNvPr>
            <p:cNvSpPr/>
            <p:nvPr/>
          </p:nvSpPr>
          <p:spPr>
            <a:xfrm>
              <a:off x="2801878" y="3164737"/>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mj-lt"/>
              </a:endParaRPr>
            </a:p>
          </p:txBody>
        </p:sp>
        <p:pic>
          <p:nvPicPr>
            <p:cNvPr id="34" name="Picture 33">
              <a:extLst>
                <a:ext uri="{FF2B5EF4-FFF2-40B4-BE49-F238E27FC236}">
                  <a16:creationId xmlns:a16="http://schemas.microsoft.com/office/drawing/2014/main" id="{E7792DE8-356B-4E71-A669-3815ED4D116D}"/>
                </a:ext>
              </a:extLst>
            </p:cNvPr>
            <p:cNvPicPr>
              <a:picLocks noChangeAspect="1"/>
            </p:cNvPicPr>
            <p:nvPr/>
          </p:nvPicPr>
          <p:blipFill>
            <a:blip r:embed="rId3"/>
            <a:stretch>
              <a:fillRect/>
            </a:stretch>
          </p:blipFill>
          <p:spPr>
            <a:xfrm>
              <a:off x="2851935" y="3386137"/>
              <a:ext cx="331886" cy="457200"/>
            </a:xfrm>
            <a:prstGeom prst="rect">
              <a:avLst/>
            </a:prstGeom>
          </p:spPr>
        </p:pic>
      </p:grpSp>
      <p:sp>
        <p:nvSpPr>
          <p:cNvPr id="36" name="Arrow: Up 35">
            <a:extLst>
              <a:ext uri="{FF2B5EF4-FFF2-40B4-BE49-F238E27FC236}">
                <a16:creationId xmlns:a16="http://schemas.microsoft.com/office/drawing/2014/main" id="{0F7CE835-2F36-415B-A780-0F35A5914FD1}"/>
              </a:ext>
            </a:extLst>
          </p:cNvPr>
          <p:cNvSpPr/>
          <p:nvPr/>
        </p:nvSpPr>
        <p:spPr bwMode="auto">
          <a:xfrm>
            <a:off x="3455207"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7" name="Arrow: Up 36">
            <a:extLst>
              <a:ext uri="{FF2B5EF4-FFF2-40B4-BE49-F238E27FC236}">
                <a16:creationId xmlns:a16="http://schemas.microsoft.com/office/drawing/2014/main" id="{41BD7643-1298-4E7B-A061-AFF4B9545C9B}"/>
              </a:ext>
            </a:extLst>
          </p:cNvPr>
          <p:cNvSpPr/>
          <p:nvPr/>
        </p:nvSpPr>
        <p:spPr bwMode="auto">
          <a:xfrm>
            <a:off x="5942339" y="3916260"/>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A11E5CEF-38A0-4B11-949E-8D2647FB76D2}"/>
              </a:ext>
            </a:extLst>
          </p:cNvPr>
          <p:cNvSpPr txBox="1"/>
          <p:nvPr/>
        </p:nvSpPr>
        <p:spPr>
          <a:xfrm>
            <a:off x="2314442" y="4505325"/>
            <a:ext cx="2588850" cy="369332"/>
          </a:xfrm>
          <a:prstGeom prst="rect">
            <a:avLst/>
          </a:prstGeom>
          <a:noFill/>
        </p:spPr>
        <p:txBody>
          <a:bodyPr wrap="none" lIns="0" tIns="0" rIns="0" bIns="0" rtlCol="0">
            <a:spAutoFit/>
          </a:bodyPr>
          <a:lstStyle/>
          <a:p>
            <a:pPr algn="l"/>
            <a:r>
              <a:rPr lang="en-GB" sz="2400" dirty="0">
                <a:latin typeface="+mj-lt"/>
              </a:rPr>
              <a:t>Increment version</a:t>
            </a:r>
          </a:p>
        </p:txBody>
      </p:sp>
      <p:sp>
        <p:nvSpPr>
          <p:cNvPr id="39" name="TextBox 38">
            <a:extLst>
              <a:ext uri="{FF2B5EF4-FFF2-40B4-BE49-F238E27FC236}">
                <a16:creationId xmlns:a16="http://schemas.microsoft.com/office/drawing/2014/main" id="{0EDE9651-DAF5-42F5-A93C-88B7EEDCE04F}"/>
              </a:ext>
            </a:extLst>
          </p:cNvPr>
          <p:cNvSpPr txBox="1"/>
          <p:nvPr/>
        </p:nvSpPr>
        <p:spPr>
          <a:xfrm>
            <a:off x="5234480" y="4505325"/>
            <a:ext cx="1723036" cy="369332"/>
          </a:xfrm>
          <a:prstGeom prst="rect">
            <a:avLst/>
          </a:prstGeom>
          <a:noFill/>
        </p:spPr>
        <p:txBody>
          <a:bodyPr wrap="none" lIns="0" tIns="0" rIns="0" bIns="0" rtlCol="0">
            <a:spAutoFit/>
          </a:bodyPr>
          <a:lstStyle/>
          <a:p>
            <a:pPr algn="l"/>
            <a:r>
              <a:rPr lang="en-GB" sz="2400" dirty="0">
                <a:latin typeface="+mj-lt"/>
              </a:rPr>
              <a:t>Update data</a:t>
            </a:r>
          </a:p>
        </p:txBody>
      </p:sp>
      <p:sp>
        <p:nvSpPr>
          <p:cNvPr id="20" name="Rectangle 19">
            <a:extLst>
              <a:ext uri="{FF2B5EF4-FFF2-40B4-BE49-F238E27FC236}">
                <a16:creationId xmlns:a16="http://schemas.microsoft.com/office/drawing/2014/main" id="{7D9FD950-5C29-4022-80E0-EAEFD86AF441}"/>
              </a:ext>
            </a:extLst>
          </p:cNvPr>
          <p:cNvSpPr/>
          <p:nvPr/>
        </p:nvSpPr>
        <p:spPr>
          <a:xfrm>
            <a:off x="8364002"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21" name="Arrow: Up 20">
            <a:extLst>
              <a:ext uri="{FF2B5EF4-FFF2-40B4-BE49-F238E27FC236}">
                <a16:creationId xmlns:a16="http://schemas.microsoft.com/office/drawing/2014/main" id="{3D63E9F3-6F8E-4BE0-BE3D-9DD06FB64C1A}"/>
              </a:ext>
            </a:extLst>
          </p:cNvPr>
          <p:cNvSpPr/>
          <p:nvPr/>
        </p:nvSpPr>
        <p:spPr bwMode="auto">
          <a:xfrm>
            <a:off x="8386572" y="3941865"/>
            <a:ext cx="307320" cy="55626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2" name="TextBox 21">
            <a:extLst>
              <a:ext uri="{FF2B5EF4-FFF2-40B4-BE49-F238E27FC236}">
                <a16:creationId xmlns:a16="http://schemas.microsoft.com/office/drawing/2014/main" id="{2239B9DA-2932-448E-8AFF-5C0182B6B87A}"/>
              </a:ext>
            </a:extLst>
          </p:cNvPr>
          <p:cNvSpPr txBox="1"/>
          <p:nvPr/>
        </p:nvSpPr>
        <p:spPr>
          <a:xfrm>
            <a:off x="7536447" y="4501725"/>
            <a:ext cx="2087110" cy="369332"/>
          </a:xfrm>
          <a:prstGeom prst="rect">
            <a:avLst/>
          </a:prstGeom>
          <a:noFill/>
        </p:spPr>
        <p:txBody>
          <a:bodyPr wrap="none" lIns="0" tIns="0" rIns="0" bIns="0" rtlCol="0">
            <a:spAutoFit/>
          </a:bodyPr>
          <a:lstStyle/>
          <a:p>
            <a:pPr algn="l"/>
            <a:r>
              <a:rPr lang="en-GB" sz="2400" dirty="0">
                <a:latin typeface="+mj-lt"/>
              </a:rPr>
              <a:t>Lock the trailer</a:t>
            </a:r>
          </a:p>
        </p:txBody>
      </p:sp>
      <p:sp>
        <p:nvSpPr>
          <p:cNvPr id="23" name="Rectangle 22">
            <a:extLst>
              <a:ext uri="{FF2B5EF4-FFF2-40B4-BE49-F238E27FC236}">
                <a16:creationId xmlns:a16="http://schemas.microsoft.com/office/drawing/2014/main" id="{47068846-0B59-49F2-B3A1-CDEB5099BF7B}"/>
              </a:ext>
            </a:extLst>
          </p:cNvPr>
          <p:cNvSpPr/>
          <p:nvPr/>
        </p:nvSpPr>
        <p:spPr>
          <a:xfrm>
            <a:off x="8362800" y="29808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W</a:t>
            </a:r>
          </a:p>
        </p:txBody>
      </p:sp>
      <p:sp>
        <p:nvSpPr>
          <p:cNvPr id="24" name="TextBox 23">
            <a:extLst>
              <a:ext uri="{FF2B5EF4-FFF2-40B4-BE49-F238E27FC236}">
                <a16:creationId xmlns:a16="http://schemas.microsoft.com/office/drawing/2014/main" id="{17D5A1CB-B658-4591-8F46-AD55D52A368C}"/>
              </a:ext>
            </a:extLst>
          </p:cNvPr>
          <p:cNvSpPr txBox="1"/>
          <p:nvPr/>
        </p:nvSpPr>
        <p:spPr>
          <a:xfrm>
            <a:off x="6511727" y="4501725"/>
            <a:ext cx="4134145" cy="369332"/>
          </a:xfrm>
          <a:prstGeom prst="rect">
            <a:avLst/>
          </a:prstGeom>
          <a:noFill/>
        </p:spPr>
        <p:txBody>
          <a:bodyPr wrap="none" lIns="0" tIns="0" rIns="0" bIns="0" rtlCol="0">
            <a:spAutoFit/>
          </a:bodyPr>
          <a:lstStyle/>
          <a:p>
            <a:pPr algn="l"/>
            <a:r>
              <a:rPr lang="en-GB" sz="2400" dirty="0">
                <a:latin typeface="+mj-lt"/>
              </a:rPr>
              <a:t>Increment version and unlock</a:t>
            </a:r>
          </a:p>
        </p:txBody>
      </p:sp>
    </p:spTree>
    <p:extLst>
      <p:ext uri="{BB962C8B-B14F-4D97-AF65-F5344CB8AC3E}">
        <p14:creationId xmlns:p14="http://schemas.microsoft.com/office/powerpoint/2010/main" val="3603701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xit" presetSubtype="0" fill="hold" grpId="1"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xit" presetSubtype="0" fill="hold" grpId="1"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5"/>
                                        </p:tgtEl>
                                      </p:cBhvr>
                                    </p:animEffect>
                                    <p:set>
                                      <p:cBhvr>
                                        <p:cTn id="40" dur="1" fill="hold">
                                          <p:stCondLst>
                                            <p:cond delay="499"/>
                                          </p:stCondLst>
                                        </p:cTn>
                                        <p:tgtEl>
                                          <p:spTgt spid="35"/>
                                        </p:tgtEl>
                                        <p:attrNameLst>
                                          <p:attrName>style.visibility</p:attrName>
                                        </p:attrNameLst>
                                      </p:cBhvr>
                                      <p:to>
                                        <p:strVal val="hidden"/>
                                      </p:to>
                                    </p:set>
                                  </p:childTnLst>
                                </p:cTn>
                              </p:par>
                              <p:par>
                                <p:cTn id="41" presetID="10" presetClass="entr" presetSubtype="0" fill="hold" grpId="2"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xit" presetSubtype="0" fill="hold" grpId="1"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0" presetClass="exit" presetSubtype="0" fill="hold" grpId="3"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xit" presetSubtype="0" fill="hold" grpId="2" nodeType="with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6" grpId="0" animBg="1"/>
      <p:bldP spid="37" grpId="0" animBg="1"/>
      <p:bldP spid="37" grpId="1" animBg="1"/>
      <p:bldP spid="38" grpId="0"/>
      <p:bldP spid="39" grpId="0"/>
      <p:bldP spid="39" grpId="1"/>
      <p:bldP spid="20" grpId="0" animBg="1"/>
      <p:bldP spid="20" grpId="1" animBg="1"/>
      <p:bldP spid="21" grpId="0" animBg="1"/>
      <p:bldP spid="21" grpId="1" animBg="1"/>
      <p:bldP spid="21" grpId="2" animBg="1"/>
      <p:bldP spid="21" grpId="3" animBg="1"/>
      <p:bldP spid="22" grpId="0"/>
      <p:bldP spid="22" grpId="1"/>
      <p:bldP spid="23" grpId="0" animBg="1"/>
      <p:bldP spid="24" grpId="0"/>
      <p:bldP spid="24" grpId="1"/>
      <p:bldP spid="24" grpId="2"/>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Food for thought 7: read</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4" name="Rectangle 3">
            <a:extLst>
              <a:ext uri="{FF2B5EF4-FFF2-40B4-BE49-F238E27FC236}">
                <a16:creationId xmlns:a16="http://schemas.microsoft.com/office/drawing/2014/main" id="{8E33D3DF-3E53-4B89-97EB-63BBB6AA43DC}"/>
              </a:ext>
            </a:extLst>
          </p:cNvPr>
          <p:cNvSpPr/>
          <p:nvPr/>
        </p:nvSpPr>
        <p:spPr>
          <a:xfrm>
            <a:off x="3396000" y="2979000"/>
            <a:ext cx="5400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2706B493-8D9C-458F-AACF-BCB7FD93F200}"/>
              </a:ext>
            </a:extLst>
          </p:cNvPr>
          <p:cNvSpPr/>
          <p:nvPr/>
        </p:nvSpPr>
        <p:spPr>
          <a:xfrm>
            <a:off x="3396000"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cxnSp>
        <p:nvCxnSpPr>
          <p:cNvPr id="27" name="Straight Arrow Connector 26">
            <a:extLst>
              <a:ext uri="{FF2B5EF4-FFF2-40B4-BE49-F238E27FC236}">
                <a16:creationId xmlns:a16="http://schemas.microsoft.com/office/drawing/2014/main" id="{EDA382C4-9162-43E0-9BCE-6A5C4CF7960C}"/>
              </a:ext>
            </a:extLst>
          </p:cNvPr>
          <p:cNvCxnSpPr>
            <a:cxnSpLocks/>
            <a:endCxn id="5" idx="2"/>
          </p:cNvCxnSpPr>
          <p:nvPr/>
        </p:nvCxnSpPr>
        <p:spPr>
          <a:xfrm flipV="1">
            <a:off x="25306053" y="6470650"/>
            <a:ext cx="0" cy="918778"/>
          </a:xfrm>
          <a:prstGeom prst="straightConnector1">
            <a:avLst/>
          </a:prstGeom>
          <a:ln w="19050">
            <a:solidFill>
              <a:schemeClr val="tx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D9FD950-5C29-4022-80E0-EAEFD86AF441}"/>
              </a:ext>
            </a:extLst>
          </p:cNvPr>
          <p:cNvSpPr/>
          <p:nvPr/>
        </p:nvSpPr>
        <p:spPr>
          <a:xfrm>
            <a:off x="8364002" y="2979000"/>
            <a:ext cx="432000" cy="90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mj-lt"/>
              </a:rPr>
              <a:t>V</a:t>
            </a:r>
          </a:p>
        </p:txBody>
      </p:sp>
      <p:sp>
        <p:nvSpPr>
          <p:cNvPr id="25" name="Arrow: Up 24">
            <a:extLst>
              <a:ext uri="{FF2B5EF4-FFF2-40B4-BE49-F238E27FC236}">
                <a16:creationId xmlns:a16="http://schemas.microsoft.com/office/drawing/2014/main" id="{CAFAE033-BA93-4C7F-BC73-DDCFE662645D}"/>
              </a:ext>
            </a:extLst>
          </p:cNvPr>
          <p:cNvSpPr/>
          <p:nvPr/>
        </p:nvSpPr>
        <p:spPr bwMode="auto">
          <a:xfrm rot="5400000">
            <a:off x="5942340" y="1494391"/>
            <a:ext cx="307320" cy="5400000"/>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6" name="TextBox 25">
            <a:extLst>
              <a:ext uri="{FF2B5EF4-FFF2-40B4-BE49-F238E27FC236}">
                <a16:creationId xmlns:a16="http://schemas.microsoft.com/office/drawing/2014/main" id="{C6BE64C9-F2E4-4510-B5E3-2895481F888E}"/>
              </a:ext>
            </a:extLst>
          </p:cNvPr>
          <p:cNvSpPr txBox="1"/>
          <p:nvPr/>
        </p:nvSpPr>
        <p:spPr>
          <a:xfrm>
            <a:off x="1592036" y="4850928"/>
            <a:ext cx="9330118" cy="861774"/>
          </a:xfrm>
          <a:prstGeom prst="rect">
            <a:avLst/>
          </a:prstGeom>
          <a:noFill/>
        </p:spPr>
        <p:txBody>
          <a:bodyPr wrap="none" lIns="0" tIns="0" rIns="0" bIns="0" rtlCol="0">
            <a:spAutoFit/>
          </a:bodyPr>
          <a:lstStyle/>
          <a:p>
            <a:pPr algn="l"/>
            <a:r>
              <a:rPr lang="en-GB" sz="2800" dirty="0">
                <a:latin typeface="+mj-lt"/>
              </a:rPr>
              <a:t>Consistent if the header and the trailer versions are equal</a:t>
            </a:r>
          </a:p>
          <a:p>
            <a:pPr algn="l"/>
            <a:r>
              <a:rPr lang="en-GB" sz="2800" dirty="0">
                <a:latin typeface="+mj-lt"/>
              </a:rPr>
              <a:t>and object is not locked</a:t>
            </a:r>
          </a:p>
        </p:txBody>
      </p:sp>
      <p:sp>
        <p:nvSpPr>
          <p:cNvPr id="28" name="TextBox 27">
            <a:extLst>
              <a:ext uri="{FF2B5EF4-FFF2-40B4-BE49-F238E27FC236}">
                <a16:creationId xmlns:a16="http://schemas.microsoft.com/office/drawing/2014/main" id="{AAB3DFA0-2F48-4AE5-BA3D-65369DA9C120}"/>
              </a:ext>
            </a:extLst>
          </p:cNvPr>
          <p:cNvSpPr txBox="1"/>
          <p:nvPr/>
        </p:nvSpPr>
        <p:spPr>
          <a:xfrm>
            <a:off x="1592036" y="5784692"/>
            <a:ext cx="2538259" cy="430887"/>
          </a:xfrm>
          <a:prstGeom prst="rect">
            <a:avLst/>
          </a:prstGeom>
          <a:noFill/>
        </p:spPr>
        <p:txBody>
          <a:bodyPr wrap="none" lIns="0" tIns="0" rIns="0" bIns="0" rtlCol="0">
            <a:spAutoFit/>
          </a:bodyPr>
          <a:lstStyle/>
          <a:p>
            <a:pPr algn="l"/>
            <a:r>
              <a:rPr lang="en-GB" sz="2800" dirty="0">
                <a:latin typeface="+mj-lt"/>
              </a:rPr>
              <a:t>Otherwise retry</a:t>
            </a:r>
          </a:p>
        </p:txBody>
      </p:sp>
    </p:spTree>
    <p:extLst>
      <p:ext uri="{BB962C8B-B14F-4D97-AF65-F5344CB8AC3E}">
        <p14:creationId xmlns:p14="http://schemas.microsoft.com/office/powerpoint/2010/main" val="76439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6740" y="2269524"/>
            <a:ext cx="11018520" cy="6924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500" spc="0" dirty="0">
                <a:ln>
                  <a:noFill/>
                </a:ln>
                <a:latin typeface="Segoe UI Semibold" panose="020B0702040204020203" pitchFamily="34" charset="0"/>
                <a:cs typeface="Segoe UI Semibold" panose="020B0702040204020203" pitchFamily="34" charset="0"/>
              </a:rPr>
              <a:t>Synchronization is easy</a:t>
            </a:r>
            <a:endParaRPr kumimoji="0" lang="en-GB" sz="45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392231477"/>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c67c4b9-2174-4e27-a2c4-f0cd7e0bd4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9BE4388055744C9C380D5DC52B2F03" ma:contentTypeVersion="15" ma:contentTypeDescription="Create a new document." ma:contentTypeScope="" ma:versionID="eaab615ecd71060cf8ea2c6406be72a5">
  <xsd:schema xmlns:xsd="http://www.w3.org/2001/XMLSchema" xmlns:xs="http://www.w3.org/2001/XMLSchema" xmlns:p="http://schemas.microsoft.com/office/2006/metadata/properties" xmlns:ns3="a72e11f6-a77c-4aed-8c91-faec3908445b" xmlns:ns4="7c67c4b9-2174-4e27-a2c4-f0cd7e0bd451" targetNamespace="http://schemas.microsoft.com/office/2006/metadata/properties" ma:root="true" ma:fieldsID="0c7c460f37d75187f0beb7c131149b75" ns3:_="" ns4:_="">
    <xsd:import namespace="a72e11f6-a77c-4aed-8c91-faec3908445b"/>
    <xsd:import namespace="7c67c4b9-2174-4e27-a2c4-f0cd7e0bd45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e11f6-a77c-4aed-8c91-faec3908445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67c4b9-2174-4e27-a2c4-f0cd7e0bd45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353B8-A2BD-4795-951D-64652A400937}">
  <ds:schemaRefs>
    <ds:schemaRef ds:uri="http://schemas.openxmlformats.org/package/2006/metadata/core-properties"/>
    <ds:schemaRef ds:uri="http://schemas.microsoft.com/office/infopath/2007/PartnerControls"/>
    <ds:schemaRef ds:uri="http://purl.org/dc/elements/1.1/"/>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7c67c4b9-2174-4e27-a2c4-f0cd7e0bd451"/>
    <ds:schemaRef ds:uri="a72e11f6-a77c-4aed-8c91-faec3908445b"/>
  </ds:schemaRefs>
</ds:datastoreItem>
</file>

<file path=customXml/itemProps2.xml><?xml version="1.0" encoding="utf-8"?>
<ds:datastoreItem xmlns:ds="http://schemas.openxmlformats.org/officeDocument/2006/customXml" ds:itemID="{0144823C-DD50-4016-8787-C23B6E996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e11f6-a77c-4aed-8c91-faec3908445b"/>
    <ds:schemaRef ds:uri="7c67c4b9-2174-4e27-a2c4-f0cd7e0bd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02CD6-1984-4965-9F9A-B45E0FBE4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5184</TotalTime>
  <Words>6803</Words>
  <Application>Microsoft Office PowerPoint</Application>
  <PresentationFormat>Widescreen</PresentationFormat>
  <Paragraphs>841</Paragraphs>
  <Slides>88</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Consolas</vt:lpstr>
      <vt:lpstr>Segoe UI</vt:lpstr>
      <vt:lpstr>Segoe UI Light</vt:lpstr>
      <vt:lpstr>Segoe UI Semibold</vt:lpstr>
      <vt:lpstr>Wingdings</vt:lpstr>
      <vt:lpstr>White Template</vt:lpstr>
      <vt:lpstr>Why lock-free synchronization? A practitioner's perspective</vt:lpstr>
      <vt:lpstr>EPFL</vt:lpstr>
      <vt:lpstr>Software transactional memory</vt:lpstr>
      <vt:lpstr>Microsoft Research Cambridge</vt:lpstr>
      <vt:lpstr>FaRM</vt:lpstr>
      <vt:lpstr>Honeycomb</vt:lpstr>
      <vt:lpstr>High-frequency trading</vt:lpstr>
      <vt:lpstr>OpenAI</vt:lpstr>
      <vt:lpstr>Synchronization is easy</vt:lpstr>
      <vt:lpstr>Just use one lock for all synchronization</vt:lpstr>
      <vt:lpstr>Fine-grained synchronization is hard</vt:lpstr>
      <vt:lpstr>What is the goal?</vt:lpstr>
      <vt:lpstr>What does performance depend on?</vt:lpstr>
      <vt:lpstr>What does this mean?</vt:lpstr>
      <vt:lpstr>Where does lock-free synchronization fit?</vt:lpstr>
      <vt:lpstr>Today’s plan – examples from practice</vt:lpstr>
      <vt:lpstr>Computation model</vt:lpstr>
      <vt:lpstr>Problem 1: Unique Identifier Generator</vt:lpstr>
      <vt:lpstr>Sample execution</vt:lpstr>
      <vt:lpstr>Can you propose a solution?</vt:lpstr>
      <vt:lpstr>Use a counter.</vt:lpstr>
      <vt:lpstr>Lock-based generator</vt:lpstr>
      <vt:lpstr>Are these identifiers really unique?</vt:lpstr>
      <vt:lpstr>Lock-free generator</vt:lpstr>
      <vt:lpstr>Which one is faster?</vt:lpstr>
      <vt:lpstr>Is this fast enough?</vt:lpstr>
      <vt:lpstr>Problem 1a: Scalable Identifier Generator</vt:lpstr>
      <vt:lpstr>Can you propose a solution?</vt:lpstr>
      <vt:lpstr>Batching</vt:lpstr>
      <vt:lpstr>Lock-free generator with batching</vt:lpstr>
      <vt:lpstr>Much better. Can we improve further?</vt:lpstr>
      <vt:lpstr>Thread-local generate()</vt:lpstr>
      <vt:lpstr>Thread-local generator</vt:lpstr>
      <vt:lpstr>Problem 1: Summary</vt:lpstr>
      <vt:lpstr>Food for thought 1</vt:lpstr>
      <vt:lpstr>Food for thought 2</vt:lpstr>
      <vt:lpstr>Problem 2: MPSC messaging queue</vt:lpstr>
      <vt:lpstr>Sample execution</vt:lpstr>
      <vt:lpstr>Can you propose a solution?</vt:lpstr>
      <vt:lpstr>Lock-based queue</vt:lpstr>
      <vt:lpstr>Why not use a lock-free queue?</vt:lpstr>
      <vt:lpstr>Until…</vt:lpstr>
      <vt:lpstr>Failure detection</vt:lpstr>
      <vt:lpstr>Failure detection</vt:lpstr>
      <vt:lpstr>Lock-free dequeue_all()</vt:lpstr>
      <vt:lpstr>Lock-free dequeue_all()</vt:lpstr>
      <vt:lpstr>Lock-free dequeue_all() cont’d</vt:lpstr>
      <vt:lpstr>Problem 2: Summary</vt:lpstr>
      <vt:lpstr>Food for thought 3</vt:lpstr>
      <vt:lpstr>Food for thought 4</vt:lpstr>
      <vt:lpstr>Problem 3: Scalable IO</vt:lpstr>
      <vt:lpstr>Sample execution</vt:lpstr>
      <vt:lpstr>Can you propose a solution?</vt:lpstr>
      <vt:lpstr>A challenging problem</vt:lpstr>
      <vt:lpstr>Locking scalable IO</vt:lpstr>
      <vt:lpstr>Locking scalable IO</vt:lpstr>
      <vt:lpstr>Locking scalable IO cont’d</vt:lpstr>
      <vt:lpstr>Locking scalable IO cont’d</vt:lpstr>
      <vt:lpstr>We are done.</vt:lpstr>
      <vt:lpstr>Problem 3: Summary</vt:lpstr>
      <vt:lpstr>Food for thought 5</vt:lpstr>
      <vt:lpstr>Problem 4: Atomic RDMA reads</vt:lpstr>
      <vt:lpstr>RDMA read</vt:lpstr>
      <vt:lpstr>How to do this on a single machine?</vt:lpstr>
      <vt:lpstr>Can we just use this for remote reads?</vt:lpstr>
      <vt:lpstr>Lock-free techniques are great here</vt:lpstr>
      <vt:lpstr>Memory model is different</vt:lpstr>
      <vt:lpstr>Can you propose a solution?</vt:lpstr>
      <vt:lpstr>We add versions to each cache line</vt:lpstr>
      <vt:lpstr>Read the whole object and check versions</vt:lpstr>
      <vt:lpstr>This works with one read. Great!</vt:lpstr>
      <vt:lpstr>Introduce more assumptions</vt:lpstr>
      <vt:lpstr>Using the bounded clock drift</vt:lpstr>
      <vt:lpstr>Problem 4: Summary</vt:lpstr>
      <vt:lpstr>Food for thought 6</vt:lpstr>
      <vt:lpstr>Food for thought 7</vt:lpstr>
      <vt:lpstr>Summary</vt:lpstr>
      <vt:lpstr>Further reading</vt:lpstr>
      <vt:lpstr>Extra slides</vt:lpstr>
      <vt:lpstr>Food for thought 1</vt:lpstr>
      <vt:lpstr>Food for thought 2</vt:lpstr>
      <vt:lpstr>Food for thought 3</vt:lpstr>
      <vt:lpstr>Food for thought 4</vt:lpstr>
      <vt:lpstr>Food for thought 5</vt:lpstr>
      <vt:lpstr>Food for thought 6</vt:lpstr>
      <vt:lpstr>Food for thought 7</vt:lpstr>
      <vt:lpstr>Food for thought 7: update</vt:lpstr>
      <vt:lpstr>Food for thought 7: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lock-free synchronization</dc:title>
  <dc:creator>Aleksandar Dragojevic</dc:creator>
  <cp:lastModifiedBy>Aleksandar Dragojevic</cp:lastModifiedBy>
  <cp:revision>108</cp:revision>
  <dcterms:created xsi:type="dcterms:W3CDTF">2020-12-09T18:26:10Z</dcterms:created>
  <dcterms:modified xsi:type="dcterms:W3CDTF">2025-10-27T09:43:21Z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0x010100BF9BE4388055744C9C380D5DC52B2F03</vt:lpwstr>
  </property>
</Properties>
</file>